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63" r:id="rId5"/>
    <p:sldId id="267" r:id="rId6"/>
    <p:sldId id="271" r:id="rId7"/>
    <p:sldId id="269" r:id="rId8"/>
    <p:sldId id="270" r:id="rId9"/>
    <p:sldId id="286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5" r:id="rId22"/>
    <p:sldId id="283" r:id="rId23"/>
    <p:sldId id="287" r:id="rId24"/>
    <p:sldId id="288" r:id="rId25"/>
    <p:sldId id="289" r:id="rId26"/>
    <p:sldId id="290" r:id="rId27"/>
    <p:sldId id="268" r:id="rId28"/>
    <p:sldId id="294" r:id="rId29"/>
    <p:sldId id="291" r:id="rId30"/>
    <p:sldId id="292" r:id="rId31"/>
    <p:sldId id="293" r:id="rId32"/>
    <p:sldId id="284" r:id="rId33"/>
    <p:sldId id="285" r:id="rId34"/>
    <p:sldId id="305" r:id="rId35"/>
    <p:sldId id="295" r:id="rId36"/>
    <p:sldId id="296" r:id="rId37"/>
    <p:sldId id="297" r:id="rId38"/>
    <p:sldId id="306" r:id="rId39"/>
    <p:sldId id="298" r:id="rId40"/>
    <p:sldId id="262" r:id="rId41"/>
    <p:sldId id="266" r:id="rId42"/>
    <p:sldId id="299" r:id="rId43"/>
    <p:sldId id="307" r:id="rId44"/>
    <p:sldId id="300" r:id="rId45"/>
    <p:sldId id="301" r:id="rId46"/>
    <p:sldId id="302" r:id="rId47"/>
    <p:sldId id="303" r:id="rId48"/>
    <p:sldId id="304" r:id="rId49"/>
    <p:sldId id="311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260" r:id="rId63"/>
  </p:sldIdLst>
  <p:sldSz cx="9144000" cy="5143500" type="screen16x9"/>
  <p:notesSz cx="6858000" cy="9144000"/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2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005A"/>
    <a:srgbClr val="4F0433"/>
    <a:srgbClr val="E9E7E7"/>
    <a:srgbClr val="CFCBCC"/>
    <a:srgbClr val="EDF4F4"/>
    <a:srgbClr val="C7ECDC"/>
    <a:srgbClr val="CCEBED"/>
    <a:srgbClr val="FFDDD6"/>
    <a:srgbClr val="666666"/>
    <a:srgbClr val="DD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1" autoAdjust="0"/>
    <p:restoredTop sz="94490" autoAdjust="0"/>
  </p:normalViewPr>
  <p:slideViewPr>
    <p:cSldViewPr>
      <p:cViewPr>
        <p:scale>
          <a:sx n="73" d="100"/>
          <a:sy n="73" d="100"/>
        </p:scale>
        <p:origin x="368" y="584"/>
      </p:cViewPr>
      <p:guideLst>
        <p:guide orient="horz" pos="622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355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818A54A-96AB-47F2-9FE3-5AA7C5EE68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77C3AE1-DBA2-4DA9-A7CE-D2A621C810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5F06C-14D9-45DF-81A5-F25F8ECA9886}" type="datetimeFigureOut">
              <a:rPr lang="sv-SE" smtClean="0"/>
              <a:t>2024-11-18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FB76FC6-F54A-4120-9B8F-E28E2A08E5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D9B89EF-3F47-4486-BAA9-AF9A8BE09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CC5D8-C806-4BBF-A442-91371CDD1BC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2378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sv-S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F6DBA7-38D3-4FF9-B176-AA5B07999DDF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3929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5802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610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209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3297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ar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Logotype Karolinska Institutet.">
            <a:extLst>
              <a:ext uri="{FF2B5EF4-FFF2-40B4-BE49-F238E27FC236}">
                <a16:creationId xmlns:a16="http://schemas.microsoft.com/office/drawing/2014/main" id="{5C58A32B-CE37-00A7-BB2A-05D502F73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478" y="262850"/>
            <a:ext cx="1691680" cy="704867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45332"/>
            <a:ext cx="7772400" cy="857250"/>
          </a:xfrm>
        </p:spPr>
        <p:txBody>
          <a:bodyPr anchor="ctr"/>
          <a:lstStyle>
            <a:lvl1pPr>
              <a:defRPr sz="3200" kern="1200" spc="-8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53444"/>
            <a:ext cx="7772400" cy="1314450"/>
          </a:xfrm>
        </p:spPr>
        <p:txBody>
          <a:bodyPr/>
          <a:lstStyle>
            <a:lvl1pPr marL="0" indent="0">
              <a:buFont typeface="Wingdings" charset="2"/>
              <a:buNone/>
              <a:defRPr sz="1800" spc="-2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ogotype Karolinska Institutet.">
            <a:extLst>
              <a:ext uri="{FF2B5EF4-FFF2-40B4-BE49-F238E27FC236}">
                <a16:creationId xmlns:a16="http://schemas.microsoft.com/office/drawing/2014/main" id="{7AC1AD67-1AF6-B109-ABEC-31FF3DEF0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951" y="1915479"/>
            <a:ext cx="3150096" cy="13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4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Logotype Karolinska Institutet.">
            <a:extLst>
              <a:ext uri="{FF2B5EF4-FFF2-40B4-BE49-F238E27FC236}">
                <a16:creationId xmlns:a16="http://schemas.microsoft.com/office/drawing/2014/main" id="{1A2DD4E6-57FC-99BA-083F-4F5711AA3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951" y="1915479"/>
            <a:ext cx="3150096" cy="1312540"/>
          </a:xfrm>
          <a:prstGeom prst="rect">
            <a:avLst/>
          </a:prstGeom>
        </p:spPr>
      </p:pic>
      <p:sp>
        <p:nvSpPr>
          <p:cNvPr id="3" name="Platshållare för text 9">
            <a:extLst>
              <a:ext uri="{FF2B5EF4-FFF2-40B4-BE49-F238E27FC236}">
                <a16:creationId xmlns:a16="http://schemas.microsoft.com/office/drawing/2014/main" id="{28D153B6-736E-604E-CC38-30ABDB6346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71" y="4299942"/>
            <a:ext cx="8564501" cy="578499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368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slide"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45332"/>
            <a:ext cx="7772400" cy="857250"/>
          </a:xfrm>
        </p:spPr>
        <p:txBody>
          <a:bodyPr anchor="ctr"/>
          <a:lstStyle>
            <a:lvl1pPr>
              <a:defRPr sz="3200" spc="-50" baseline="0">
                <a:solidFill>
                  <a:srgbClr val="4F0433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sv-SE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53444"/>
            <a:ext cx="7772400" cy="1314450"/>
          </a:xfrm>
        </p:spPr>
        <p:txBody>
          <a:bodyPr/>
          <a:lstStyle>
            <a:lvl1pPr marL="0" indent="0">
              <a:buFont typeface="Wingdings" charset="2"/>
              <a:buNone/>
              <a:defRPr sz="1800" spc="-20" baseline="0">
                <a:solidFill>
                  <a:srgbClr val="4F0433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sv-SE" noProof="0" dirty="0"/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603663C-E919-D6CC-C27C-A79DE2DB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3447" y="5350510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fld id="{9AA65CCE-10B8-4F00-A410-F691E95F218E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FA1C1BD-68FB-23DB-D315-C1BD7176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83" y="5352628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E92261-4993-1D09-0281-AF1AAACC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847" y="5350510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379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6774" y="1402829"/>
            <a:ext cx="8631243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009749DF-7E5C-713A-D45D-D9653C97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9A5A2-19A1-4CFC-BFE3-8B9C2E2B5BE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9C56-CB7E-413F-8971-4226A1EF6823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263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2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D75CC17-B226-9EC7-7062-ECD0FA065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73CEA02-8FD8-B27D-7351-D598B5116632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256774" y="1402829"/>
            <a:ext cx="4170039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11200" y="1403857"/>
            <a:ext cx="4170040" cy="3189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BBC55AFF-EEAC-CC84-7EDE-436AC101B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55F560-0FA5-4CC3-99C4-83095CAE330C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C98C6-00F0-4387-A9BA-FB521E0564CA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848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0504E30-026F-2F4E-8AA4-42B2AD69F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1 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6C309769-9796-3F4C-16EC-30D95F727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AA63C4E-0A70-530E-97DF-2D2B5352F878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256774" y="1402829"/>
            <a:ext cx="4170039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32F5674-CEDF-3242-F062-BFE26C9534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1D2BA1C-0344-BC2E-84D4-95E7F2FD7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6A3FCF-EDA7-4D26-BE8D-0D5098A7A2A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570BB-7289-4069-9D4A-2FAE4107D42A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723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AB09F81-3DF8-1100-91E4-2C1919909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FFBD3AD7-6C44-F3A0-2593-5418DFBAB09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55971" y="1401312"/>
            <a:ext cx="4170038" cy="319371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F22D20B-A38A-2C1F-3498-AC2B7335FC0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372DAC4F-41A4-C8F3-1E26-84893299D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B23C43-02AB-49EC-8F17-D0526280C47D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6EECC-44D8-4442-87AA-D47F74CC81A2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799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 m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BA1DA48D-062A-3C0F-2375-4EA717C42C5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5971" y="1401312"/>
            <a:ext cx="4170038" cy="252014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>
          <a:xfrm>
            <a:off x="255971" y="4016459"/>
            <a:ext cx="4170039" cy="57849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3CB555F-D425-F70E-7236-981C45B2BAF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11200" y="1404632"/>
            <a:ext cx="4170040" cy="251682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6"/>
          </p:nvPr>
        </p:nvSpPr>
        <p:spPr>
          <a:xfrm>
            <a:off x="4711200" y="4016459"/>
            <a:ext cx="4170039" cy="574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tshållare för sidfot 2">
            <a:extLst>
              <a:ext uri="{FF2B5EF4-FFF2-40B4-BE49-F238E27FC236}">
                <a16:creationId xmlns:a16="http://schemas.microsoft.com/office/drawing/2014/main" id="{D069920A-1206-9BEB-B428-2FE026E7B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 dirty="0"/>
              <a:t>Karolinska Institutet - a </a:t>
            </a:r>
            <a:r>
              <a:rPr lang="sv-SE" dirty="0" err="1"/>
              <a:t>medical</a:t>
            </a:r>
            <a:r>
              <a:rPr lang="sv-SE" dirty="0"/>
              <a:t> </a:t>
            </a:r>
            <a:r>
              <a:rPr lang="sv-SE" dirty="0" err="1"/>
              <a:t>university</a:t>
            </a:r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F4331-D6D1-4E26-B16A-55BB8118C67A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0158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009749DF-7E5C-713A-D45D-D9653C97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9A5A2-19A1-4CFC-BFE3-8B9C2E2B5BE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9C56-CB7E-413F-8971-4226A1EF6823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6640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83" y="339502"/>
            <a:ext cx="862525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bakgrundsrubriken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983" y="1402830"/>
            <a:ext cx="8630513" cy="318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2080A6F-57B1-B9B7-BFFB-9C38D4F13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v-SE" dirty="0"/>
              <a:t>Karolinska Institutet - a </a:t>
            </a:r>
            <a:r>
              <a:rPr lang="sv-SE" dirty="0" err="1"/>
              <a:t>medical</a:t>
            </a:r>
            <a:r>
              <a:rPr lang="sv-SE" dirty="0"/>
              <a:t> </a:t>
            </a:r>
            <a:r>
              <a:rPr lang="sv-SE" dirty="0" err="1"/>
              <a:t>university</a:t>
            </a:r>
            <a:endParaRPr lang="sv-S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3447" y="4788233"/>
            <a:ext cx="19050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fld id="{556C4A7E-66B8-4D02-A897-C064A39C4051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9847" y="4788233"/>
            <a:ext cx="685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="0">
                <a:solidFill>
                  <a:schemeClr val="accent1"/>
                </a:solidFill>
                <a:latin typeface="+mn-lt"/>
              </a:defRPr>
            </a:lvl1pPr>
          </a:lstStyle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3" r:id="rId9"/>
    <p:sldLayoutId id="2147483659" r:id="rId10"/>
    <p:sldLayoutId id="214748366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 spc="-50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à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à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50195B-8A87-0659-1403-6E7233781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R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B4D2C54-6FB1-D0FC-01BE-847D5965E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Ioannis Siavelis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AEA0A-1024-3149-B09D-785F0022DDEB}"/>
              </a:ext>
            </a:extLst>
          </p:cNvPr>
          <p:cNvSpPr txBox="1"/>
          <p:nvPr/>
        </p:nvSpPr>
        <p:spPr>
          <a:xfrm>
            <a:off x="762000" y="4248150"/>
            <a:ext cx="1191352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</a:rPr>
              <a:t>2024 / 11 /18</a:t>
            </a:r>
          </a:p>
        </p:txBody>
      </p:sp>
    </p:spTree>
    <p:extLst>
      <p:ext uri="{BB962C8B-B14F-4D97-AF65-F5344CB8AC3E}">
        <p14:creationId xmlns:p14="http://schemas.microsoft.com/office/powerpoint/2010/main" val="109942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44240-8100-DD46-B68A-D747A4B8A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BAA67-ADDE-4A4D-AC16-A1AD31E3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AB060-D0A4-2D49-A9D9-DA4BC9F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07825-8500-F34C-89B7-B759431ECB62}"/>
              </a:ext>
            </a:extLst>
          </p:cNvPr>
          <p:cNvSpPr/>
          <p:nvPr/>
        </p:nvSpPr>
        <p:spPr>
          <a:xfrm>
            <a:off x="255983" y="438150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R also uses </a:t>
            </a:r>
            <a:r>
              <a:rPr lang="en-US" u="sng" dirty="0">
                <a:solidFill>
                  <a:srgbClr val="8D005A"/>
                </a:solidFill>
                <a:latin typeface="RobotoCondensed"/>
              </a:rPr>
              <a:t>character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 expressions (strings) </a:t>
            </a:r>
            <a:endParaRPr lang="en-US" dirty="0">
              <a:solidFill>
                <a:srgbClr val="8D005A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1304FE-60BF-5B41-AB9E-1E5EA0B096E5}"/>
              </a:ext>
            </a:extLst>
          </p:cNvPr>
          <p:cNvSpPr/>
          <p:nvPr/>
        </p:nvSpPr>
        <p:spPr>
          <a:xfrm>
            <a:off x="255982" y="1200150"/>
            <a:ext cx="7668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Character values are enclosed in single </a:t>
            </a:r>
            <a:r>
              <a:rPr lang="en-US" dirty="0">
                <a:solidFill>
                  <a:srgbClr val="8D005A"/>
                </a:solidFill>
                <a:latin typeface="SFTT1000"/>
              </a:rPr>
              <a:t>' 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or double </a:t>
            </a:r>
            <a:r>
              <a:rPr lang="en-US" dirty="0">
                <a:solidFill>
                  <a:srgbClr val="8D005A"/>
                </a:solidFill>
                <a:latin typeface="SFTT1000"/>
              </a:rPr>
              <a:t>" 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quotation marks: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10" name="Picture 9" descr="A white rectangular object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5E3140FF-C109-5648-A2CB-3FFD9D01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6" y="2355850"/>
            <a:ext cx="6375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AE882-880E-B146-A9F1-4CC596D45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A9250-B78B-D54C-9700-FFA1BF34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44D29-01C9-994E-BBCE-CEF220C3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601CE-07DF-5C4F-87AF-757CCC9AB191}"/>
              </a:ext>
            </a:extLst>
          </p:cNvPr>
          <p:cNvSpPr/>
          <p:nvPr/>
        </p:nvSpPr>
        <p:spPr>
          <a:xfrm>
            <a:off x="197768" y="178978"/>
            <a:ext cx="8489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 also uses </a:t>
            </a:r>
            <a:r>
              <a:rPr lang="en-US" u="sng" dirty="0">
                <a:solidFill>
                  <a:srgbClr val="8D005A"/>
                </a:solidFill>
                <a:latin typeface="Trebuchet MS" panose="020B0703020202090204" pitchFamily="34" charset="0"/>
              </a:rPr>
              <a:t>logical (or </a:t>
            </a:r>
            <a:r>
              <a:rPr lang="en-US" u="sng" dirty="0" err="1">
                <a:solidFill>
                  <a:srgbClr val="8D005A"/>
                </a:solidFill>
                <a:latin typeface="Trebuchet MS" panose="020B0703020202090204" pitchFamily="34" charset="0"/>
              </a:rPr>
              <a:t>boolean</a:t>
            </a:r>
            <a:r>
              <a:rPr lang="en-US" u="sng" dirty="0">
                <a:solidFill>
                  <a:srgbClr val="8D005A"/>
                </a:solidFill>
                <a:latin typeface="Trebuchet MS" panose="020B0703020202090204" pitchFamily="34" charset="0"/>
              </a:rPr>
              <a:t>)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expressions, e.g. to select subsets of data or to test for conditions. These expressions have only two possible values, TRUE and FALSE </a:t>
            </a:r>
          </a:p>
        </p:txBody>
      </p:sp>
      <p:pic>
        <p:nvPicPr>
          <p:cNvPr id="9" name="Picture 8" descr="A person standing in front of a white wall&#10;&#10;Description automatically generated">
            <a:extLst>
              <a:ext uri="{FF2B5EF4-FFF2-40B4-BE49-F238E27FC236}">
                <a16:creationId xmlns:a16="http://schemas.microsoft.com/office/drawing/2014/main" id="{FA4C2DB2-35D9-F549-B8EC-45652FD1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3" y="1896320"/>
            <a:ext cx="6248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2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F7CC-87C7-2B4C-8200-605C2B0F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D005A"/>
                </a:solidFill>
              </a:rPr>
              <a:t>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A9932-C75F-0B41-9CB6-F718BEB18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AB61-AEAD-F24B-A468-2C498CA2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8580D-53AD-A14D-9A1B-B8658DFF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B9197-553B-C34B-95EB-FCD4B1812867}"/>
              </a:ext>
            </a:extLst>
          </p:cNvPr>
          <p:cNvSpPr/>
          <p:nvPr/>
        </p:nvSpPr>
        <p:spPr>
          <a:xfrm>
            <a:off x="255972" y="1047750"/>
            <a:ext cx="86320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Pre-packaged pieces of code that can perform a specific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Functions have names, and zero, one or more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arguments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, i.e. slots for pieces of information that the function either operates upon (data), or that tell the function what to do (flags, parameters).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To run a function, you type its name at the console, followed by a pair of parentheses with the arguments for what you want the function to do, separated by commas. </a:t>
            </a:r>
          </a:p>
        </p:txBody>
      </p:sp>
    </p:spTree>
    <p:extLst>
      <p:ext uri="{BB962C8B-B14F-4D97-AF65-F5344CB8AC3E}">
        <p14:creationId xmlns:p14="http://schemas.microsoft.com/office/powerpoint/2010/main" val="281108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3210-14E3-8146-ABC9-91529D33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D005A"/>
                </a:solidFill>
              </a:rPr>
              <a:t>Examples of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C8C3D-CA96-CF4A-96C9-ED83268B7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DCFF6-E1C7-D545-931C-58B31C3F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B0A18-9D0D-2248-BF23-8F77C3E8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42EAE-BC7C-4546-8D15-15A1D865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" y="1130105"/>
            <a:ext cx="5994400" cy="609600"/>
          </a:xfrm>
          <a:prstGeom prst="rect">
            <a:avLst/>
          </a:prstGeom>
        </p:spPr>
      </p:pic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FDF1601F-E372-484B-9E68-E28D2F2E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5" y="1737446"/>
            <a:ext cx="39624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B2F99-E169-D84F-9E3A-78A5CDFD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99" y="2523141"/>
            <a:ext cx="6184900" cy="660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F98DE9-596D-2F49-AA8F-EACC591DA8FF}"/>
              </a:ext>
            </a:extLst>
          </p:cNvPr>
          <p:cNvSpPr/>
          <p:nvPr/>
        </p:nvSpPr>
        <p:spPr>
          <a:xfrm>
            <a:off x="6166247" y="3189204"/>
            <a:ext cx="281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R uses slashes (/), not backslashes (\), for separating file- and folder names in a path</a:t>
            </a:r>
            <a:r>
              <a:rPr lang="en-US" sz="1800" dirty="0">
                <a:latin typeface="Trebuchet MS" panose="020B0703020202090204" pitchFamily="34" charset="0"/>
              </a:rPr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5CABD-624C-E141-9D59-8C03A7D7CCD3}"/>
              </a:ext>
            </a:extLst>
          </p:cNvPr>
          <p:cNvSpPr/>
          <p:nvPr/>
        </p:nvSpPr>
        <p:spPr>
          <a:xfrm>
            <a:off x="255971" y="312764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we still need to add an (empty) pair of parentheses to indicate that you want the function to run, even though no argument is given.</a:t>
            </a:r>
          </a:p>
        </p:txBody>
      </p:sp>
    </p:spTree>
    <p:extLst>
      <p:ext uri="{BB962C8B-B14F-4D97-AF65-F5344CB8AC3E}">
        <p14:creationId xmlns:p14="http://schemas.microsoft.com/office/powerpoint/2010/main" val="199316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DA991-2318-7B46-AA06-4D0C56E3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9AC40-2273-5B48-824D-BB8C7EDA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A1A21-5128-7243-AEF7-AE8D3258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91998-F39C-A04B-9C34-84FAB25E2B73}"/>
              </a:ext>
            </a:extLst>
          </p:cNvPr>
          <p:cNvSpPr/>
          <p:nvPr/>
        </p:nvSpPr>
        <p:spPr>
          <a:xfrm>
            <a:off x="88741" y="288913"/>
            <a:ext cx="8439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In some situations, however, you want a function to simply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do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something, e.g. create a plot or write data to a file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AC09F-3236-3449-AD29-F880A561F630}"/>
              </a:ext>
            </a:extLst>
          </p:cNvPr>
          <p:cNvSpPr/>
          <p:nvPr/>
        </p:nvSpPr>
        <p:spPr>
          <a:xfrm>
            <a:off x="158353" y="1950404"/>
            <a:ext cx="910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Most functions are available at the command prompt after starting R/RStudio.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Other functions require specialized add-on packages, which need to be loaded before you can use their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R and its add-on packages have large amounts of documentation available. In the simplest case, when you remember the name of the function, you can just type </a:t>
            </a:r>
          </a:p>
          <a:p>
            <a:endParaRPr lang="en-US" sz="2000" dirty="0">
              <a:solidFill>
                <a:srgbClr val="8D005A"/>
              </a:solidFill>
              <a:latin typeface="Trebuchet MS" panose="020B0703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93FE19-78C2-D246-BF07-D23E2B45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22" y="4152070"/>
            <a:ext cx="6890424" cy="398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2FA1A9-EC35-0849-8203-76530987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43" y="1287507"/>
            <a:ext cx="6311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4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B435-9C1F-FA4D-BC7C-B8538421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5885C-721D-8843-B54A-3B4E92779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C13B8-5DA5-AD4B-B08B-4A799D88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0609C-D1C2-1841-BFDB-F9AA148D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B43FF-4F77-474C-9CF2-E3D92D3C7396}"/>
              </a:ext>
            </a:extLst>
          </p:cNvPr>
          <p:cNvSpPr/>
          <p:nvPr/>
        </p:nvSpPr>
        <p:spPr>
          <a:xfrm>
            <a:off x="255971" y="1095383"/>
            <a:ext cx="85284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RobotoCondensed"/>
              </a:rPr>
              <a:t>When typing the function name in RStudio, hitting the tabulator-key will open a context menu at the cursor that lists all available function names that complete the already typed text</a:t>
            </a:r>
          </a:p>
          <a:p>
            <a:endParaRPr lang="en-US" sz="2000" dirty="0">
              <a:solidFill>
                <a:srgbClr val="8D005A"/>
              </a:solidFill>
              <a:latin typeface="RobotoCondense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RobotoCondensed"/>
              </a:rPr>
              <a:t>Once you have typed or selected the function name with the trailing parentheses, you can move the cursor between these parentheses and hit the tabulator- key again to get a scrollable, reactive list of the function arguments (with documentation). </a:t>
            </a:r>
            <a:endParaRPr lang="en-US" sz="2000" dirty="0">
              <a:solidFill>
                <a:srgbClr val="8D0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3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4C19-DE0F-204D-8B2B-0101BF9B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00222-E3F3-284F-88D6-907F74B91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B7C3C-29BF-0C47-BD3D-270C54AC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571C8-84BD-1445-880D-C64FE4A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A307F-0EF0-6945-A695-3110549EB80A}"/>
              </a:ext>
            </a:extLst>
          </p:cNvPr>
          <p:cNvSpPr/>
          <p:nvPr/>
        </p:nvSpPr>
        <p:spPr>
          <a:xfrm>
            <a:off x="242354" y="1417588"/>
            <a:ext cx="73335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To avoid re-calculating the same expression repeatedly, we store results as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objects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under a freely chosen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 saves a copy of the specified result in its memory, and from there on, you can use the name to refer to the result. </a:t>
            </a:r>
          </a:p>
        </p:txBody>
      </p:sp>
    </p:spTree>
    <p:extLst>
      <p:ext uri="{BB962C8B-B14F-4D97-AF65-F5344CB8AC3E}">
        <p14:creationId xmlns:p14="http://schemas.microsoft.com/office/powerpoint/2010/main" val="179721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D592-ECC4-9648-B290-0659C671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4B33D-1B15-8642-9368-3107B169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5748E-96CE-2641-ADB3-62BFEDE9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6D7E2-2BA5-D84D-B1C7-912C8064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162929-FAC3-2B40-B395-04269F913B5F}"/>
              </a:ext>
            </a:extLst>
          </p:cNvPr>
          <p:cNvSpPr/>
          <p:nvPr/>
        </p:nvSpPr>
        <p:spPr>
          <a:xfrm>
            <a:off x="239642" y="1196752"/>
            <a:ext cx="84471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To assign a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value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to a chosen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name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in R, you can use the operator &lt;- 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(you can also use a single equal sign =)</a:t>
            </a:r>
            <a:b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</a:br>
            <a:endParaRPr lang="en-US" i="1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Limitations for object names: they can only contain letters, numbers, dots . and underscores _, and they cannot start with a number. </a:t>
            </a:r>
          </a:p>
        </p:txBody>
      </p:sp>
    </p:spTree>
    <p:extLst>
      <p:ext uri="{BB962C8B-B14F-4D97-AF65-F5344CB8AC3E}">
        <p14:creationId xmlns:p14="http://schemas.microsoft.com/office/powerpoint/2010/main" val="65732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41B2-D742-2C4E-A5AE-EC574A06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8A7AC-90EA-1641-8989-BB499EF2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D005A"/>
                </a:solidFill>
              </a:rPr>
              <a:t>Snake case vs Camel case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8D005A"/>
                </a:solidFill>
              </a:rPr>
              <a:t>variable_id</a:t>
            </a:r>
            <a:r>
              <a:rPr lang="en-US" dirty="0">
                <a:solidFill>
                  <a:srgbClr val="8D005A"/>
                </a:solidFill>
              </a:rPr>
              <a:t>  - </a:t>
            </a:r>
            <a:r>
              <a:rPr lang="en-US" dirty="0" err="1">
                <a:solidFill>
                  <a:srgbClr val="8D005A"/>
                </a:solidFill>
              </a:rPr>
              <a:t>variableId</a:t>
            </a:r>
            <a:r>
              <a:rPr lang="en-US" dirty="0">
                <a:solidFill>
                  <a:srgbClr val="8D005A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8D005A"/>
                </a:solidFill>
              </a:rPr>
              <a:t>user_name</a:t>
            </a:r>
            <a:r>
              <a:rPr lang="en-US" dirty="0">
                <a:solidFill>
                  <a:srgbClr val="8D005A"/>
                </a:solidFill>
              </a:rPr>
              <a:t> - </a:t>
            </a:r>
            <a:r>
              <a:rPr lang="en-US" dirty="0" err="1">
                <a:solidFill>
                  <a:srgbClr val="8D005A"/>
                </a:solidFill>
              </a:rPr>
              <a:t>userName</a:t>
            </a:r>
            <a:endParaRPr lang="en-US" dirty="0">
              <a:solidFill>
                <a:srgbClr val="8D005A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8D005A"/>
                </a:solidFill>
              </a:rPr>
              <a:t>plot_expr</a:t>
            </a:r>
            <a:r>
              <a:rPr lang="en-US" dirty="0">
                <a:solidFill>
                  <a:srgbClr val="8D005A"/>
                </a:solidFill>
              </a:rPr>
              <a:t>    -  </a:t>
            </a:r>
            <a:r>
              <a:rPr lang="en-US" dirty="0" err="1">
                <a:solidFill>
                  <a:srgbClr val="8D005A"/>
                </a:solidFill>
              </a:rPr>
              <a:t>plotExpr</a:t>
            </a:r>
            <a:endParaRPr lang="en-US" dirty="0">
              <a:solidFill>
                <a:srgbClr val="8D005A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8D005A"/>
                </a:solidFill>
              </a:rPr>
              <a:t>plot_expr_scatter</a:t>
            </a:r>
            <a:r>
              <a:rPr lang="en-US" dirty="0">
                <a:solidFill>
                  <a:srgbClr val="8D005A"/>
                </a:solidFill>
              </a:rPr>
              <a:t> - </a:t>
            </a:r>
            <a:r>
              <a:rPr lang="en-US" dirty="0" err="1">
                <a:solidFill>
                  <a:srgbClr val="8D005A"/>
                </a:solidFill>
              </a:rPr>
              <a:t>plotExprScatter</a:t>
            </a:r>
            <a:endParaRPr lang="en-US" dirty="0">
              <a:solidFill>
                <a:srgbClr val="8D005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505F1-0896-4D40-92E4-98BD301C1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6950F-D52E-FA4D-9887-7BAF46E9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ED26-188C-6F46-86DC-B2C889E4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4446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0D91-E024-AC4C-B675-FAFA74A2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BB280-266C-D449-9091-77E6BF234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15A5E-3BCE-AE41-B759-FDD4F8A1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6E98-D89A-BA43-A296-B6736D24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3D138-930C-ED42-9CBF-9B7BFBEE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1" y="1196752"/>
            <a:ext cx="6375400" cy="774700"/>
          </a:xfrm>
          <a:prstGeom prst="rect">
            <a:avLst/>
          </a:prstGeom>
        </p:spPr>
      </p:pic>
      <p:pic>
        <p:nvPicPr>
          <p:cNvPr id="10" name="Picture 9" descr="A green and white text&#10;&#10;Description automatically generated with medium confidence">
            <a:extLst>
              <a:ext uri="{FF2B5EF4-FFF2-40B4-BE49-F238E27FC236}">
                <a16:creationId xmlns:a16="http://schemas.microsoft.com/office/drawing/2014/main" id="{EECB70AA-6C51-AA4B-89E9-044A9C73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2040395"/>
            <a:ext cx="6438900" cy="939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6ADCC-4419-FB4F-98F7-C6126CCC260D}"/>
              </a:ext>
            </a:extLst>
          </p:cNvPr>
          <p:cNvSpPr/>
          <p:nvPr/>
        </p:nvSpPr>
        <p:spPr>
          <a:xfrm>
            <a:off x="381000" y="3346583"/>
            <a:ext cx="8507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Objects are around until further notice or until the user quits R. So you get the same value for object a as before. </a:t>
            </a:r>
          </a:p>
        </p:txBody>
      </p:sp>
    </p:spTree>
    <p:extLst>
      <p:ext uri="{BB962C8B-B14F-4D97-AF65-F5344CB8AC3E}">
        <p14:creationId xmlns:p14="http://schemas.microsoft.com/office/powerpoint/2010/main" val="422377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07A1-FFA7-F041-91DC-CACA0CF1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8D005A"/>
                </a:solidFill>
                <a:latin typeface="Trebuchet MS" panose="020B0703020202090204" pitchFamily="34" charset="0"/>
              </a:rPr>
              <a:t>What is 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4558F-B948-014A-AC6E-10D6A87AF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A81B-D220-8047-9067-8140C4F1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8C0E5-695E-CE44-BE84-5BF108E1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7FC4D-0B23-514C-A243-5A379F8EA982}"/>
              </a:ext>
            </a:extLst>
          </p:cNvPr>
          <p:cNvSpPr/>
          <p:nvPr/>
        </p:nvSpPr>
        <p:spPr>
          <a:xfrm>
            <a:off x="255971" y="1344829"/>
            <a:ext cx="667822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D005A"/>
                </a:solidFill>
                <a:latin typeface="Trebuchet MS" panose="020B0703020202090204" pitchFamily="34" charset="0"/>
              </a:rPr>
              <a:t>R</a:t>
            </a: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 is a programming language designed for:</a:t>
            </a:r>
          </a:p>
          <a:p>
            <a:endParaRPr lang="en-US" sz="20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Used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Data scientists, statisticians, researchers.</a:t>
            </a:r>
          </a:p>
          <a:p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A20C44-D498-624A-9E43-73460D38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43100"/>
            <a:ext cx="1612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874-515B-7A40-849C-20A705B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80E2E-A3E5-E245-AA9B-A6E086507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88245-2D99-D24A-A580-2FDDEA42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8064-3E0E-B949-93F4-2CDCD852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151A5-9828-264F-9E33-2C67D314B8B4}"/>
              </a:ext>
            </a:extLst>
          </p:cNvPr>
          <p:cNvSpPr/>
          <p:nvPr/>
        </p:nvSpPr>
        <p:spPr>
          <a:xfrm>
            <a:off x="261414" y="1196752"/>
            <a:ext cx="8781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In order to get an overview of what objects are currently defined, you can either check the Environment tab in </a:t>
            </a:r>
            <a:r>
              <a:rPr lang="en-US" dirty="0" err="1">
                <a:solidFill>
                  <a:srgbClr val="8D005A"/>
                </a:solidFill>
                <a:latin typeface="Trebuchet MS" panose="020B0703020202090204" pitchFamily="34" charset="0"/>
              </a:rPr>
              <a:t>RStu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- </a:t>
            </a:r>
            <a:r>
              <a:rPr lang="en-US" dirty="0" err="1">
                <a:solidFill>
                  <a:srgbClr val="8D005A"/>
                </a:solidFill>
                <a:latin typeface="Trebuchet MS" panose="020B0703020202090204" pitchFamily="34" charset="0"/>
              </a:rPr>
              <a:t>dio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, which shows a list of the currently defined objects, or run a command at the prompt:</a:t>
            </a:r>
          </a:p>
          <a:p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B97BE-0BA0-4A45-BDFA-E898BD478EA5}"/>
              </a:ext>
            </a:extLst>
          </p:cNvPr>
          <p:cNvGrpSpPr/>
          <p:nvPr/>
        </p:nvGrpSpPr>
        <p:grpSpPr>
          <a:xfrm>
            <a:off x="5186359" y="2774576"/>
            <a:ext cx="2874176" cy="1913320"/>
            <a:chOff x="816832" y="717395"/>
            <a:chExt cx="6115185" cy="4070838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09D65D4-4ABD-B44F-9E45-EB939AE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832" y="717395"/>
              <a:ext cx="6115185" cy="407083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65F369-910C-E949-AAA5-F014FF078D52}"/>
                </a:ext>
              </a:extLst>
            </p:cNvPr>
            <p:cNvCxnSpPr/>
            <p:nvPr/>
          </p:nvCxnSpPr>
          <p:spPr bwMode="auto">
            <a:xfrm>
              <a:off x="816832" y="3257550"/>
              <a:ext cx="375516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E2DC58-6D69-D846-B5BA-CA14AF1178EC}"/>
                </a:ext>
              </a:extLst>
            </p:cNvPr>
            <p:cNvCxnSpPr/>
            <p:nvPr/>
          </p:nvCxnSpPr>
          <p:spPr bwMode="auto">
            <a:xfrm>
              <a:off x="4610098" y="1035258"/>
              <a:ext cx="0" cy="37529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0866BF5-7614-E842-B575-759028987100}"/>
                </a:ext>
              </a:extLst>
            </p:cNvPr>
            <p:cNvCxnSpPr/>
            <p:nvPr/>
          </p:nvCxnSpPr>
          <p:spPr bwMode="auto">
            <a:xfrm>
              <a:off x="4610098" y="2615502"/>
              <a:ext cx="232191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FEA72F56-F976-BA4E-866A-91053EF8B634}"/>
              </a:ext>
            </a:extLst>
          </p:cNvPr>
          <p:cNvSpPr/>
          <p:nvPr/>
        </p:nvSpPr>
        <p:spPr bwMode="auto">
          <a:xfrm rot="3459364">
            <a:off x="8188567" y="2801414"/>
            <a:ext cx="342900" cy="452161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1F21DE-057F-DC40-A865-1F36BCD72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95" b="15904"/>
          <a:stretch/>
        </p:blipFill>
        <p:spPr>
          <a:xfrm>
            <a:off x="678876" y="2912218"/>
            <a:ext cx="4316029" cy="4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0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E317A-0084-B649-BEFD-16D1FC222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BA583-DBD8-024C-82A9-34009504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179E2-81AA-374E-ACB7-2FC079F3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63B86-9953-454E-AB67-EB33F447665C}"/>
              </a:ext>
            </a:extLst>
          </p:cNvPr>
          <p:cNvSpPr/>
          <p:nvPr/>
        </p:nvSpPr>
        <p:spPr>
          <a:xfrm>
            <a:off x="223326" y="18413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RobotoCondensed"/>
              </a:rPr>
              <a:t>Once an object is defined, it will stay defined and available for the rest of the R session. However, you can change the </a:t>
            </a:r>
            <a:r>
              <a:rPr lang="en-US" i="1" dirty="0">
                <a:solidFill>
                  <a:srgbClr val="8D005A"/>
                </a:solidFill>
                <a:latin typeface="RobotoCondensed"/>
              </a:rPr>
              <a:t>content 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of the object through a new assignment to the same name.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5E331-34E3-0348-BA27-BAB409CA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809750"/>
            <a:ext cx="802834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09CBF7-0FB8-9C42-895D-664B0B03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0" y="2343150"/>
            <a:ext cx="8028340" cy="387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876624-CBDA-A747-AC4E-E27015D2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0" y="2731074"/>
            <a:ext cx="8028340" cy="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0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BB931-5D2E-0E47-BB1F-CF21A0E1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2D588-8815-374E-A9FA-0818F56A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B4EED-5D5F-5744-B600-84038296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30AAB-47A4-7147-B165-51810CE33B3C}"/>
              </a:ext>
            </a:extLst>
          </p:cNvPr>
          <p:cNvSpPr/>
          <p:nvPr/>
        </p:nvSpPr>
        <p:spPr>
          <a:xfrm>
            <a:off x="255983" y="666750"/>
            <a:ext cx="62424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To remove an object completely, so that its name is no longer defined, you can use the function </a:t>
            </a:r>
            <a:r>
              <a:rPr lang="en-US" dirty="0">
                <a:solidFill>
                  <a:srgbClr val="8D005A"/>
                </a:solidFill>
                <a:latin typeface="SFTT1000"/>
              </a:rPr>
              <a:t>rm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DD2BE-E6A5-1C46-BF02-1400676C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06565"/>
            <a:ext cx="1204565" cy="4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9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070-569B-B049-88BA-91C0FD3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all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1CB99-2033-7E40-BC27-642B3ED73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54DC6-8E4B-8745-B356-A9AF818F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757A-DE70-5A4F-825B-287570D5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CCC7BA-4B90-344B-86D8-5225A6ED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3" y="1194030"/>
            <a:ext cx="8066583" cy="2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E374E-505F-954D-8FC7-895B69A9E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4D6BC-79BF-3A43-9CC5-AD4ECA90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698C1-3723-3941-B84C-334ABA0E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99FD6D-1EEE-DF40-B335-407816161F06}"/>
              </a:ext>
            </a:extLst>
          </p:cNvPr>
          <p:cNvSpPr/>
          <p:nvPr/>
        </p:nvSpPr>
        <p:spPr>
          <a:xfrm>
            <a:off x="1723586" y="491026"/>
            <a:ext cx="5696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</a:rPr>
              <a:t>https://</a:t>
            </a:r>
            <a:r>
              <a:rPr lang="en-US" dirty="0" err="1">
                <a:solidFill>
                  <a:srgbClr val="8D005A"/>
                </a:solidFill>
              </a:rPr>
              <a:t>github.com</a:t>
            </a:r>
            <a:r>
              <a:rPr lang="en-US" dirty="0">
                <a:solidFill>
                  <a:srgbClr val="8D005A"/>
                </a:solidFill>
              </a:rPr>
              <a:t>/</a:t>
            </a:r>
            <a:r>
              <a:rPr lang="en-US" dirty="0" err="1">
                <a:solidFill>
                  <a:srgbClr val="8D005A"/>
                </a:solidFill>
              </a:rPr>
              <a:t>ioasia</a:t>
            </a:r>
            <a:r>
              <a:rPr lang="en-US" dirty="0">
                <a:solidFill>
                  <a:srgbClr val="8D005A"/>
                </a:solidFill>
              </a:rPr>
              <a:t>/QuickIntro2R-src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296499-51F1-1842-9AD9-EA7D48DE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75" y="952691"/>
            <a:ext cx="6400800" cy="29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4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AEA0A-1024-3149-B09D-785F0022DDEB}"/>
              </a:ext>
            </a:extLst>
          </p:cNvPr>
          <p:cNvSpPr txBox="1"/>
          <p:nvPr/>
        </p:nvSpPr>
        <p:spPr>
          <a:xfrm>
            <a:off x="762000" y="4248150"/>
            <a:ext cx="1191352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</a:rPr>
              <a:t>2024 / 11 /18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61B1B3-D332-0540-A88E-C26458858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1750"/>
            <a:ext cx="3200400" cy="533400"/>
          </a:xfrm>
        </p:spPr>
        <p:txBody>
          <a:bodyPr/>
          <a:lstStyle/>
          <a:p>
            <a:r>
              <a:rPr lang="en-US" sz="2800" dirty="0"/>
              <a:t>Exercises part1</a:t>
            </a:r>
          </a:p>
        </p:txBody>
      </p:sp>
    </p:spTree>
    <p:extLst>
      <p:ext uri="{BB962C8B-B14F-4D97-AF65-F5344CB8AC3E}">
        <p14:creationId xmlns:p14="http://schemas.microsoft.com/office/powerpoint/2010/main" val="3500287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B7DB-C7E2-334B-AAB9-711FC8BE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(n =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035F-FC38-2547-B7B0-E71FDD4C4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8D005A"/>
                </a:solidFill>
              </a:rPr>
              <a:t>Numerical</a:t>
            </a:r>
          </a:p>
          <a:p>
            <a:r>
              <a:rPr lang="en-US" sz="2400" dirty="0">
                <a:solidFill>
                  <a:srgbClr val="8D005A"/>
                </a:solidFill>
              </a:rPr>
              <a:t>Character</a:t>
            </a:r>
          </a:p>
          <a:p>
            <a:r>
              <a:rPr lang="en-US" sz="2400" dirty="0">
                <a:solidFill>
                  <a:srgbClr val="8D005A"/>
                </a:solidFill>
              </a:rPr>
              <a:t>Logical</a:t>
            </a:r>
          </a:p>
          <a:p>
            <a:r>
              <a:rPr lang="en-US" sz="2400" dirty="0">
                <a:solidFill>
                  <a:srgbClr val="8D005A"/>
                </a:solidFill>
              </a:rPr>
              <a:t>(Factor) - </a:t>
            </a:r>
            <a:r>
              <a:rPr lang="en-US" dirty="0">
                <a:solidFill>
                  <a:srgbClr val="8D005A"/>
                </a:solidFill>
              </a:rPr>
              <a:t>converted manually to a factor using the function of the same name </a:t>
            </a:r>
            <a:endParaRPr lang="en-US" sz="2400" dirty="0">
              <a:solidFill>
                <a:srgbClr val="8D005A"/>
              </a:solidFill>
            </a:endParaRPr>
          </a:p>
          <a:p>
            <a:endParaRPr lang="en-US" sz="2400" dirty="0">
              <a:solidFill>
                <a:srgbClr val="8D005A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924A-8AD9-AD4A-B135-9B9558BCD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7C3FB-16BA-054D-B79C-1EADF954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FDD7F-68A6-DC4B-B97A-F7E0448B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75514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30FC-C198-5849-9EA1-36CD319A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structures (n &gt; 1)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BED1C-D0A5-8A4D-B959-37FD14484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4" y="1402829"/>
            <a:ext cx="8631243" cy="1047547"/>
          </a:xfrm>
        </p:spPr>
        <p:txBody>
          <a:bodyPr/>
          <a:lstStyle/>
          <a:p>
            <a:r>
              <a:rPr lang="en-US" dirty="0">
                <a:solidFill>
                  <a:srgbClr val="8D005A"/>
                </a:solidFill>
              </a:rPr>
              <a:t>how multiple items of information can be arranged and used together </a:t>
            </a:r>
          </a:p>
          <a:p>
            <a:r>
              <a:rPr lang="en-US" dirty="0">
                <a:solidFill>
                  <a:srgbClr val="8D005A"/>
                </a:solidFill>
              </a:rPr>
              <a:t>The simplest data structure for multiple observations is linear and corresponds to measurements of a single variable.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73FE3-869D-2049-9C58-678EB52EC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EEB7-C282-DB40-B66F-BC7361EB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9CD31-9B55-2747-873F-18C7F73E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27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832B32-F6EB-FD46-9E96-38581DD7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3124"/>
            <a:ext cx="6159500" cy="609600"/>
          </a:xfrm>
          <a:prstGeom prst="rect">
            <a:avLst/>
          </a:prstGeom>
        </p:spPr>
      </p:pic>
      <p:pic>
        <p:nvPicPr>
          <p:cNvPr id="11" name="Picture 10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6EBBC403-883B-D64C-B8A8-A97D1250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02724"/>
            <a:ext cx="6032500" cy="889000"/>
          </a:xfrm>
          <a:prstGeom prst="rect">
            <a:avLst/>
          </a:prstGeom>
        </p:spPr>
      </p:pic>
      <p:pic>
        <p:nvPicPr>
          <p:cNvPr id="13" name="Picture 12" descr="A number with a blue square&#10;&#10;Description automatically generated with medium confidence">
            <a:extLst>
              <a:ext uri="{FF2B5EF4-FFF2-40B4-BE49-F238E27FC236}">
                <a16:creationId xmlns:a16="http://schemas.microsoft.com/office/drawing/2014/main" id="{95E518F5-570F-2C46-A1B4-9A3D2578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280428"/>
            <a:ext cx="118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5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DD47-49EE-F743-B7C3-C1FF944B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on 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3AC38-8293-7443-A4F3-0CBF82703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D6DCB-54CC-C145-8838-1C5EA4C2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A733E-7E0B-2E4F-9793-CEA2D0F8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8CFF01-3197-CB4B-916E-C49D8251DADF}"/>
              </a:ext>
            </a:extLst>
          </p:cNvPr>
          <p:cNvSpPr/>
          <p:nvPr/>
        </p:nvSpPr>
        <p:spPr>
          <a:xfrm>
            <a:off x="294070" y="1196752"/>
            <a:ext cx="8468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You can also the vector as argument to functions, e.g. for calculating basic descriptive statistics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9" name="Picture 8" descr="A white rectangular object with a black line&#10;&#10;Description automatically generated">
            <a:extLst>
              <a:ext uri="{FF2B5EF4-FFF2-40B4-BE49-F238E27FC236}">
                <a16:creationId xmlns:a16="http://schemas.microsoft.com/office/drawing/2014/main" id="{7243236D-347A-A640-8D47-5389CE5F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0" y="2167449"/>
            <a:ext cx="6096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8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B0DE-3103-F84E-A4B2-FA51D547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A474F-9F2D-E841-8369-5E658A654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85E69-732D-A04A-8B2A-E4514716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D9A59-6378-4A48-9FA8-B232D08B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85967-99DF-A040-AD07-3CD9F968DA1B}"/>
              </a:ext>
            </a:extLst>
          </p:cNvPr>
          <p:cNvSpPr/>
          <p:nvPr/>
        </p:nvSpPr>
        <p:spPr>
          <a:xfrm>
            <a:off x="255971" y="971550"/>
            <a:ext cx="8430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In the same way, you can define character vectors for keeping track of non-numeric observations for a set of subjects, e.g. identifiers or group labels. A possible grouping variable for the same five subjects as above could be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9" name="Picture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67B2283-FDA6-C741-B3CE-9D9E26A2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7" y="2642369"/>
            <a:ext cx="6134100" cy="1054100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211F331-461F-8748-A9BB-847323C0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3" y="3585892"/>
            <a:ext cx="5638403" cy="1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D9E41-B307-5942-BE11-FE66F8C58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A7AB-7127-C44E-B39E-48D17BDB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544C5-866E-274B-B8FF-4B52DE4B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38A1EF-599A-0A43-AFE2-B7BDD12D716C}"/>
              </a:ext>
            </a:extLst>
          </p:cNvPr>
          <p:cNvSpPr/>
          <p:nvPr/>
        </p:nvSpPr>
        <p:spPr>
          <a:xfrm>
            <a:off x="298847" y="967202"/>
            <a:ext cx="8001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free software </a:t>
            </a:r>
          </a:p>
          <a:p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 has a strong focus on interactive analysis</a:t>
            </a:r>
          </a:p>
          <a:p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 general-purpose programming, interpreted language (like Python, and unlike C or C++). Existing methods can be combined into complex analysis workflows through R script files.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3BC10-8B41-0D4B-987C-B2126586BF98}"/>
              </a:ext>
            </a:extLst>
          </p:cNvPr>
          <p:cNvSpPr/>
          <p:nvPr/>
        </p:nvSpPr>
        <p:spPr>
          <a:xfrm>
            <a:off x="309733" y="157206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D005A"/>
                </a:solidFill>
                <a:latin typeface="Trebuchet MS" panose="020B0703020202090204" pitchFamily="34" charset="0"/>
              </a:rPr>
              <a:t>R is: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460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6484-4780-6B45-B16C-8579EFF2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8D76-D333-BE43-902C-2B6D8E76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3EE6-3F2F-374C-A25B-7FA069ED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EE4AB-E276-EA41-9585-F4ACEB2A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FDFDAED6-B7CF-324B-883C-98C23A55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0" y="1047750"/>
            <a:ext cx="6045200" cy="109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257106-D6D6-1A41-9DD0-9B63B9309AA4}"/>
              </a:ext>
            </a:extLst>
          </p:cNvPr>
          <p:cNvSpPr/>
          <p:nvPr/>
        </p:nvSpPr>
        <p:spPr>
          <a:xfrm>
            <a:off x="255971" y="2139950"/>
            <a:ext cx="8065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no quotation marks around the vector entries, and the </a:t>
            </a:r>
            <a:r>
              <a:rPr lang="en-US" i="1" dirty="0">
                <a:solidFill>
                  <a:srgbClr val="8D005A"/>
                </a:solidFill>
                <a:latin typeface="RobotoCondensed"/>
              </a:rPr>
              <a:t>levels 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of the factor (the different values allowed) are displayed explicitly below the data.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85E4B-D0DC-0742-B65C-BCCF39C81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87" b="11611"/>
          <a:stretch/>
        </p:blipFill>
        <p:spPr>
          <a:xfrm>
            <a:off x="4474028" y="3713280"/>
            <a:ext cx="3096476" cy="570197"/>
          </a:xfrm>
          <a:prstGeom prst="rect">
            <a:avLst/>
          </a:prstGeom>
        </p:spPr>
      </p:pic>
      <p:pic>
        <p:nvPicPr>
          <p:cNvPr id="15" name="Picture 14" descr="A close-up of a text&#10;&#10;Description automatically generated">
            <a:extLst>
              <a:ext uri="{FF2B5EF4-FFF2-40B4-BE49-F238E27FC236}">
                <a16:creationId xmlns:a16="http://schemas.microsoft.com/office/drawing/2014/main" id="{87857482-C096-D747-8AE6-40636F9C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6" y="3342349"/>
            <a:ext cx="3934676" cy="12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5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6982-A8F9-EC4A-91EB-0601389C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Rectangular structure: data frame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CA74-0B2C-6D4C-9F0B-B964C5DB7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2575C-BCBD-384A-AE56-B53BA526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5FC3F-600D-C94F-A8F2-86FEA163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11919-9413-2946-9A65-7063FCAE2FFC}"/>
              </a:ext>
            </a:extLst>
          </p:cNvPr>
          <p:cNvSpPr/>
          <p:nvPr/>
        </p:nvSpPr>
        <p:spPr>
          <a:xfrm>
            <a:off x="255970" y="1188588"/>
            <a:ext cx="8430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RobotoCondensed"/>
              </a:rPr>
              <a:t>Data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frame</a:t>
            </a:r>
            <a:r>
              <a:rPr lang="en-US" dirty="0">
                <a:solidFill>
                  <a:srgbClr val="8D005A"/>
                </a:solidFill>
                <a:latin typeface="RobotoCondensed"/>
              </a:rPr>
              <a:t> is a rectangular arrangement of information, to bring together two (or more) pieces of information. </a:t>
            </a:r>
            <a:endParaRPr lang="en-US" dirty="0">
              <a:solidFill>
                <a:srgbClr val="8D005A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77AFF9-99B7-EB4D-9393-B4F3884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87" y="1984206"/>
            <a:ext cx="4610411" cy="17068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7BBD68-D359-4840-BD5A-391E5FD76460}"/>
              </a:ext>
            </a:extLst>
          </p:cNvPr>
          <p:cNvSpPr/>
          <p:nvPr/>
        </p:nvSpPr>
        <p:spPr>
          <a:xfrm>
            <a:off x="158353" y="3934402"/>
            <a:ext cx="8827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The data is displayed arranged as rows and columns, with the names</a:t>
            </a:r>
            <a:b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of the vectors used as column names and a running number as row name </a:t>
            </a:r>
          </a:p>
        </p:txBody>
      </p:sp>
    </p:spTree>
    <p:extLst>
      <p:ext uri="{BB962C8B-B14F-4D97-AF65-F5344CB8AC3E}">
        <p14:creationId xmlns:p14="http://schemas.microsoft.com/office/powerpoint/2010/main" val="388606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8B36-3A61-BE44-B544-45BF9E6A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A5653-B134-6A46-9EF4-79DA6A93C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6B140-1497-6945-A0F2-1C963712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147EF-A9EC-C94A-B51D-703F07DA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32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FEF44-BC3C-BA4F-8E9E-5BE5CF644D09}"/>
              </a:ext>
            </a:extLst>
          </p:cNvPr>
          <p:cNvSpPr/>
          <p:nvPr/>
        </p:nvSpPr>
        <p:spPr>
          <a:xfrm>
            <a:off x="255971" y="1138722"/>
            <a:ext cx="624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 simple way of extracting a variable is the $-notation: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169FB7B-002C-434F-BF26-87217BB9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79"/>
          <a:stretch/>
        </p:blipFill>
        <p:spPr>
          <a:xfrm>
            <a:off x="6757862" y="2481943"/>
            <a:ext cx="2227785" cy="1706833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90322624-97C9-CE44-A3A9-0148C878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3" y="2070697"/>
            <a:ext cx="5181600" cy="85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900146-E6FC-E549-9AEF-9FB382ECB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52" y="3173782"/>
            <a:ext cx="6032500" cy="571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C93FD3-9B32-DB48-8F12-24A78EB21FF2}"/>
              </a:ext>
            </a:extLst>
          </p:cNvPr>
          <p:cNvSpPr/>
          <p:nvPr/>
        </p:nvSpPr>
        <p:spPr>
          <a:xfrm>
            <a:off x="163796" y="3858357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Or using []:</a:t>
            </a:r>
          </a:p>
        </p:txBody>
      </p:sp>
      <p:pic>
        <p:nvPicPr>
          <p:cNvPr id="15" name="Picture 14" descr="A close-up of a number&#10;&#10;Description automatically generated">
            <a:extLst>
              <a:ext uri="{FF2B5EF4-FFF2-40B4-BE49-F238E27FC236}">
                <a16:creationId xmlns:a16="http://schemas.microsoft.com/office/drawing/2014/main" id="{AB6325B4-B078-1E41-9736-0B60D11B7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18" y="3946749"/>
            <a:ext cx="1028700" cy="482600"/>
          </a:xfrm>
          <a:prstGeom prst="rect">
            <a:avLst/>
          </a:prstGeom>
        </p:spPr>
      </p:pic>
      <p:pic>
        <p:nvPicPr>
          <p:cNvPr id="17" name="Picture 16" descr="A number with black numbers&#10;&#10;Description automatically generated">
            <a:extLst>
              <a:ext uri="{FF2B5EF4-FFF2-40B4-BE49-F238E27FC236}">
                <a16:creationId xmlns:a16="http://schemas.microsoft.com/office/drawing/2014/main" id="{64EA8C13-9744-4946-B304-633EFE42E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118" y="4035649"/>
            <a:ext cx="2616200" cy="393700"/>
          </a:xfrm>
          <a:prstGeom prst="rect">
            <a:avLst/>
          </a:prstGeom>
        </p:spPr>
      </p:pic>
      <p:pic>
        <p:nvPicPr>
          <p:cNvPr id="19" name="Picture 18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0467A10B-58EA-6349-BB3B-B1A992C83D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32"/>
          <a:stretch/>
        </p:blipFill>
        <p:spPr>
          <a:xfrm>
            <a:off x="5205696" y="4021960"/>
            <a:ext cx="1206500" cy="360303"/>
          </a:xfrm>
          <a:prstGeom prst="rect">
            <a:avLst/>
          </a:prstGeom>
        </p:spPr>
      </p:pic>
      <p:pic>
        <p:nvPicPr>
          <p:cNvPr id="22" name="Picture 21" descr="A number with black numbers&#10;&#10;Description automatically generated">
            <a:extLst>
              <a:ext uri="{FF2B5EF4-FFF2-40B4-BE49-F238E27FC236}">
                <a16:creationId xmlns:a16="http://schemas.microsoft.com/office/drawing/2014/main" id="{2E2605F9-1C6E-154A-B24F-B28D915A5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9418" y="4460899"/>
            <a:ext cx="2006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229F2-78FD-A34D-8D70-C121B9262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8D754-0703-EE41-9493-7CFA7CDC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CDB6A-A492-6B4E-9E4F-75B443BD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E075A0-9BAD-6447-BFF0-16699BB4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1" y="339502"/>
            <a:ext cx="8632045" cy="857250"/>
          </a:xfrm>
        </p:spPr>
        <p:txBody>
          <a:bodyPr/>
          <a:lstStyle/>
          <a:p>
            <a:r>
              <a:rPr lang="en-US" dirty="0"/>
              <a:t>Rectangular structure: matrix (all values are of the same data type)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4838562-AED5-A54A-8411-E13C2B6B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1" y="1479550"/>
            <a:ext cx="2772508" cy="218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F8EBC9-C400-7242-BAAB-A95DC07D732F}"/>
              </a:ext>
            </a:extLst>
          </p:cNvPr>
          <p:cNvSpPr/>
          <p:nvPr/>
        </p:nvSpPr>
        <p:spPr>
          <a:xfrm>
            <a:off x="206474" y="4366477"/>
            <a:ext cx="7364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Logical → Integer → Numeric → Character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2CCA84-395B-4D48-B96D-BDE8B4C47B98}"/>
              </a:ext>
            </a:extLst>
          </p:cNvPr>
          <p:cNvSpPr/>
          <p:nvPr/>
        </p:nvSpPr>
        <p:spPr>
          <a:xfrm>
            <a:off x="206475" y="3942900"/>
            <a:ext cx="2079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Coercion</a:t>
            </a:r>
          </a:p>
        </p:txBody>
      </p:sp>
    </p:spTree>
    <p:extLst>
      <p:ext uri="{BB962C8B-B14F-4D97-AF65-F5344CB8AC3E}">
        <p14:creationId xmlns:p14="http://schemas.microsoft.com/office/powerpoint/2010/main" val="7951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68E2-26BF-634E-BD99-7D8F6046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C4881-8B85-9B44-9807-540F6C8B9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976654"/>
            <a:ext cx="8631243" cy="3190191"/>
          </a:xfrm>
        </p:spPr>
        <p:txBody>
          <a:bodyPr/>
          <a:lstStyle/>
          <a:p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a </a:t>
            </a:r>
            <a:r>
              <a:rPr lang="en-US" sz="2400" b="1" dirty="0">
                <a:solidFill>
                  <a:srgbClr val="8D005A"/>
                </a:solidFill>
                <a:latin typeface="Trebuchet MS" panose="020B0703020202090204" pitchFamily="34" charset="0"/>
              </a:rPr>
              <a:t>list</a:t>
            </a:r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 is a flexible data structure that can hold elements of different types, including vectors, matrices, data frames, or even other lists.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51D97-8B00-C345-B99D-015DEA68D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D4D8-87C1-7B48-9E61-F3753336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1AA8-1F9C-DE43-8494-51B5E775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8" name="Picture 7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55EF3FEE-9120-674E-8CC1-EF3273EB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53439"/>
            <a:ext cx="3276600" cy="2324100"/>
          </a:xfrm>
          <a:prstGeom prst="rect">
            <a:avLst/>
          </a:prstGeom>
        </p:spPr>
      </p:pic>
      <p:pic>
        <p:nvPicPr>
          <p:cNvPr id="10" name="Picture 9" descr="A close-up of a list&#10;&#10;Description automatically generated">
            <a:extLst>
              <a:ext uri="{FF2B5EF4-FFF2-40B4-BE49-F238E27FC236}">
                <a16:creationId xmlns:a16="http://schemas.microsoft.com/office/drawing/2014/main" id="{2B0F8FCF-49B3-BF40-A2B8-B8E0DFE2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17" y="2167833"/>
            <a:ext cx="2985296" cy="1125883"/>
          </a:xfrm>
          <a:prstGeom prst="rect">
            <a:avLst/>
          </a:prstGeom>
        </p:spPr>
      </p:pic>
      <p:pic>
        <p:nvPicPr>
          <p:cNvPr id="12" name="Picture 11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E47AFBC-DE93-4249-BAEC-5C95CD87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717" y="3419130"/>
            <a:ext cx="2120900" cy="584200"/>
          </a:xfrm>
          <a:prstGeom prst="rect">
            <a:avLst/>
          </a:prstGeom>
        </p:spPr>
      </p:pic>
      <p:pic>
        <p:nvPicPr>
          <p:cNvPr id="14" name="Picture 13" descr="A close-up of a text&#10;&#10;Description automatically generated">
            <a:extLst>
              <a:ext uri="{FF2B5EF4-FFF2-40B4-BE49-F238E27FC236}">
                <a16:creationId xmlns:a16="http://schemas.microsoft.com/office/drawing/2014/main" id="{78C9F351-3D79-534A-AE44-66D2E999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717" y="4020002"/>
            <a:ext cx="1993900" cy="342900"/>
          </a:xfrm>
          <a:prstGeom prst="rect">
            <a:avLst/>
          </a:prstGeom>
        </p:spPr>
      </p:pic>
      <p:pic>
        <p:nvPicPr>
          <p:cNvPr id="16" name="Picture 15" descr="A close-up of a text&#10;&#10;Description automatically generated">
            <a:extLst>
              <a:ext uri="{FF2B5EF4-FFF2-40B4-BE49-F238E27FC236}">
                <a16:creationId xmlns:a16="http://schemas.microsoft.com/office/drawing/2014/main" id="{4B91DA1E-0E94-CA45-AF14-F1489A43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47" y="3393730"/>
            <a:ext cx="2095500" cy="317500"/>
          </a:xfrm>
          <a:prstGeom prst="rect">
            <a:avLst/>
          </a:prstGeom>
        </p:spPr>
      </p:pic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61F36523-B9F1-6C43-80D7-75F1C95FA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00" y="3989718"/>
            <a:ext cx="2095500" cy="342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E03389-98CE-EC47-AAA4-71368E586F7D}"/>
              </a:ext>
            </a:extLst>
          </p:cNvPr>
          <p:cNvSpPr/>
          <p:nvPr/>
        </p:nvSpPr>
        <p:spPr bwMode="auto">
          <a:xfrm>
            <a:off x="4087429" y="3315489"/>
            <a:ext cx="4555318" cy="1162050"/>
          </a:xfrm>
          <a:prstGeom prst="rect">
            <a:avLst/>
          </a:prstGeom>
          <a:noFill/>
          <a:ln w="28575" cap="flat" cmpd="sng" algn="ctr">
            <a:solidFill>
              <a:srgbClr val="8D005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2674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AEA0A-1024-3149-B09D-785F0022DDEB}"/>
              </a:ext>
            </a:extLst>
          </p:cNvPr>
          <p:cNvSpPr txBox="1"/>
          <p:nvPr/>
        </p:nvSpPr>
        <p:spPr>
          <a:xfrm>
            <a:off x="762000" y="4248150"/>
            <a:ext cx="1191352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</a:rPr>
              <a:t>2024 / 11 /18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61B1B3-D332-0540-A88E-C26458858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1750"/>
            <a:ext cx="3200400" cy="533400"/>
          </a:xfrm>
        </p:spPr>
        <p:txBody>
          <a:bodyPr/>
          <a:lstStyle/>
          <a:p>
            <a:r>
              <a:rPr lang="en-US" sz="2800" dirty="0"/>
              <a:t>Exercises part2</a:t>
            </a:r>
          </a:p>
        </p:txBody>
      </p:sp>
    </p:spTree>
    <p:extLst>
      <p:ext uri="{BB962C8B-B14F-4D97-AF65-F5344CB8AC3E}">
        <p14:creationId xmlns:p14="http://schemas.microsoft.com/office/powerpoint/2010/main" val="1597050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8435-DF99-E947-9C0F-AF8C8F02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manipulating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D412-9001-1447-B1F9-F5EB51F60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976654"/>
            <a:ext cx="8631243" cy="3190191"/>
          </a:xfrm>
        </p:spPr>
        <p:txBody>
          <a:bodyPr/>
          <a:lstStyle/>
          <a:p>
            <a:r>
              <a:rPr lang="en-US" dirty="0">
                <a:solidFill>
                  <a:srgbClr val="8D005A"/>
                </a:solidFill>
              </a:rPr>
              <a:t>Set the working directory &amp; load the data </a:t>
            </a:r>
          </a:p>
          <a:p>
            <a:endParaRPr lang="en-US" dirty="0">
              <a:solidFill>
                <a:srgbClr val="8D005A"/>
              </a:solidFill>
            </a:endParaRPr>
          </a:p>
          <a:p>
            <a:r>
              <a:rPr lang="en-US" dirty="0">
                <a:solidFill>
                  <a:srgbClr val="8D005A"/>
                </a:solidFill>
              </a:rPr>
              <a:t>Run some descriptive statistics</a:t>
            </a:r>
          </a:p>
          <a:p>
            <a:endParaRPr lang="en-US" dirty="0">
              <a:solidFill>
                <a:srgbClr val="8D005A"/>
              </a:solidFill>
            </a:endParaRPr>
          </a:p>
          <a:p>
            <a:r>
              <a:rPr lang="en-US" dirty="0">
                <a:solidFill>
                  <a:srgbClr val="8D005A"/>
                </a:solidFill>
              </a:rPr>
              <a:t>Run the main analysis of interest, here some statistical inference (estimates, confidence intervals, p-values). 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</a:endParaRPr>
          </a:p>
          <a:p>
            <a:r>
              <a:rPr lang="en-US" dirty="0">
                <a:solidFill>
                  <a:srgbClr val="8D005A"/>
                </a:solidFill>
              </a:rPr>
              <a:t>Export results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>
                <a:solidFill>
                  <a:srgbClr val="8D005A"/>
                </a:solidFill>
              </a:rPr>
              <a:t>Shutdown R/RStudio: this requires a decision whether to save the R objects generated during the workflow.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8D005A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7BFB1-96D2-7647-B046-164E9CD5E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9C79E-000E-0C45-A1B4-66F1F9F4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EF2CB-1D05-C94B-BCC0-B4C0F844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51459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3C3E5F-B287-11FB-CBF7-AB879771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data format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524D888-E64B-DA9B-F439-BCB01F9E4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</p:spPr>
        <p:txBody>
          <a:bodyPr/>
          <a:lstStyle/>
          <a:p>
            <a:r>
              <a:rPr lang="en-GB" dirty="0"/>
              <a:t>Karolinska Institutet - a medical university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A1EE999-BA1C-822F-993D-4740F020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2E1B-C2E2-4852-B44F-4E28BB4FB861}" type="datetime1">
              <a:rPr lang="en-GB" smtClean="0"/>
              <a:t>18/11/2024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0B65D1B-CF0B-8F0A-A526-41ADF8C8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en-GB" smtClean="0"/>
              <a:pPr/>
              <a:t>37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344B34-B4E9-744C-A01E-6F45D3105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90100"/>
              </p:ext>
            </p:extLst>
          </p:nvPr>
        </p:nvGraphicFramePr>
        <p:xfrm>
          <a:off x="1981200" y="1796192"/>
          <a:ext cx="6426613" cy="2605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15">
                  <a:extLst>
                    <a:ext uri="{9D8B030D-6E8A-4147-A177-3AD203B41FA5}">
                      <a16:colId xmlns:a16="http://schemas.microsoft.com/office/drawing/2014/main" val="3988611895"/>
                    </a:ext>
                  </a:extLst>
                </a:gridCol>
                <a:gridCol w="847616">
                  <a:extLst>
                    <a:ext uri="{9D8B030D-6E8A-4147-A177-3AD203B41FA5}">
                      <a16:colId xmlns:a16="http://schemas.microsoft.com/office/drawing/2014/main" val="542982557"/>
                    </a:ext>
                  </a:extLst>
                </a:gridCol>
                <a:gridCol w="866982">
                  <a:extLst>
                    <a:ext uri="{9D8B030D-6E8A-4147-A177-3AD203B41FA5}">
                      <a16:colId xmlns:a16="http://schemas.microsoft.com/office/drawing/2014/main" val="1158333389"/>
                    </a:ext>
                  </a:extLst>
                </a:gridCol>
                <a:gridCol w="738994">
                  <a:extLst>
                    <a:ext uri="{9D8B030D-6E8A-4147-A177-3AD203B41FA5}">
                      <a16:colId xmlns:a16="http://schemas.microsoft.com/office/drawing/2014/main" val="1168730334"/>
                    </a:ext>
                  </a:extLst>
                </a:gridCol>
                <a:gridCol w="896052">
                  <a:extLst>
                    <a:ext uri="{9D8B030D-6E8A-4147-A177-3AD203B41FA5}">
                      <a16:colId xmlns:a16="http://schemas.microsoft.com/office/drawing/2014/main" val="3692311900"/>
                    </a:ext>
                  </a:extLst>
                </a:gridCol>
                <a:gridCol w="896052">
                  <a:extLst>
                    <a:ext uri="{9D8B030D-6E8A-4147-A177-3AD203B41FA5}">
                      <a16:colId xmlns:a16="http://schemas.microsoft.com/office/drawing/2014/main" val="3837792674"/>
                    </a:ext>
                  </a:extLst>
                </a:gridCol>
                <a:gridCol w="1050302">
                  <a:extLst>
                    <a:ext uri="{9D8B030D-6E8A-4147-A177-3AD203B41FA5}">
                      <a16:colId xmlns:a16="http://schemas.microsoft.com/office/drawing/2014/main" val="117018122"/>
                    </a:ext>
                  </a:extLst>
                </a:gridCol>
              </a:tblGrid>
              <a:tr h="1710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Sample2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Sample3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Sample4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Sample100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33160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Gene1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8140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Gene2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6899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Gene3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587880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107427"/>
                  </a:ext>
                </a:extLst>
              </a:tr>
              <a:tr h="41753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Gene10000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63058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0E6831-0B8D-E54C-A1A5-C806F51F6CFE}"/>
              </a:ext>
            </a:extLst>
          </p:cNvPr>
          <p:cNvCxnSpPr/>
          <p:nvPr/>
        </p:nvCxnSpPr>
        <p:spPr bwMode="auto">
          <a:xfrm>
            <a:off x="1116262" y="2063448"/>
            <a:ext cx="609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0CEEA7-0E13-5545-B8F0-DCE168D9B5F0}"/>
              </a:ext>
            </a:extLst>
          </p:cNvPr>
          <p:cNvSpPr txBox="1"/>
          <p:nvPr/>
        </p:nvSpPr>
        <p:spPr>
          <a:xfrm>
            <a:off x="279912" y="1885950"/>
            <a:ext cx="91255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  <a:latin typeface="+mn-lt"/>
              </a:rPr>
              <a:t>Samples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41A411-CB90-FD4F-9439-F4F3C19D88F7}"/>
              </a:ext>
            </a:extLst>
          </p:cNvPr>
          <p:cNvCxnSpPr/>
          <p:nvPr/>
        </p:nvCxnSpPr>
        <p:spPr bwMode="auto">
          <a:xfrm>
            <a:off x="2485522" y="1276350"/>
            <a:ext cx="0" cy="419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7B4265-3074-9E4C-857E-F48743A330E3}"/>
              </a:ext>
            </a:extLst>
          </p:cNvPr>
          <p:cNvSpPr txBox="1"/>
          <p:nvPr/>
        </p:nvSpPr>
        <p:spPr>
          <a:xfrm>
            <a:off x="2119726" y="939068"/>
            <a:ext cx="978153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947030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5C01-DA23-314D-99AF-FEB8B012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vs Long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86283-C1A1-8C4F-A4D7-FBA42038A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97538-E3A8-6B44-8EC6-55C36503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18/11/2024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958D7-2749-6442-A75F-5E0C48DF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38</a:t>
            </a:fld>
            <a:endParaRPr lang="sv-SE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2A3149-BD40-9E48-908D-C45B7957D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55143"/>
              </p:ext>
            </p:extLst>
          </p:nvPr>
        </p:nvGraphicFramePr>
        <p:xfrm>
          <a:off x="5181600" y="1593407"/>
          <a:ext cx="2590800" cy="332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7024503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970561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68456792"/>
                    </a:ext>
                  </a:extLst>
                </a:gridCol>
              </a:tblGrid>
              <a:tr h="389866">
                <a:tc>
                  <a:txBody>
                    <a:bodyPr/>
                    <a:lstStyle/>
                    <a:p>
                      <a:r>
                        <a:rPr lang="en-US" sz="1000" dirty="0" err="1"/>
                        <a:t>SampleName</a:t>
                      </a:r>
                      <a:endParaRPr 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54382"/>
                  </a:ext>
                </a:extLst>
              </a:tr>
              <a:tr h="38986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>
                    <a:solidFill>
                      <a:srgbClr val="CFCB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27198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>
                    <a:solidFill>
                      <a:srgbClr val="E9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06611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>
                    <a:solidFill>
                      <a:srgbClr val="CFCB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442418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>
                    <a:solidFill>
                      <a:srgbClr val="E9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272804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1</a:t>
                      </a:r>
                    </a:p>
                  </a:txBody>
                  <a:tcPr>
                    <a:solidFill>
                      <a:srgbClr val="CFCB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07934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E9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758181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>
                    <a:solidFill>
                      <a:srgbClr val="CFCB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816030"/>
                  </a:ext>
                </a:extLst>
              </a:tr>
              <a:tr h="35987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Sample 2</a:t>
                      </a:r>
                    </a:p>
                  </a:txBody>
                  <a:tcPr>
                    <a:solidFill>
                      <a:srgbClr val="E9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0331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4E17E0F-5F8A-A240-B5B0-905322301582}"/>
              </a:ext>
            </a:extLst>
          </p:cNvPr>
          <p:cNvSpPr txBox="1"/>
          <p:nvPr/>
        </p:nvSpPr>
        <p:spPr>
          <a:xfrm>
            <a:off x="381000" y="1196752"/>
            <a:ext cx="8382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+mn-lt"/>
              </a:rPr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4EB35-47EB-F94E-9D85-276990A06826}"/>
              </a:ext>
            </a:extLst>
          </p:cNvPr>
          <p:cNvSpPr txBox="1"/>
          <p:nvPr/>
        </p:nvSpPr>
        <p:spPr>
          <a:xfrm>
            <a:off x="5105400" y="1232101"/>
            <a:ext cx="8382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accent1"/>
                </a:solidFill>
                <a:latin typeface="+mn-lt"/>
              </a:rPr>
              <a:t>Long</a:t>
            </a:r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298C5DB4-5739-FF42-B6A7-5209C9F44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41" y="1795451"/>
            <a:ext cx="4896644" cy="2088424"/>
          </a:xfrm>
        </p:spPr>
      </p:pic>
    </p:spTree>
    <p:extLst>
      <p:ext uri="{BB962C8B-B14F-4D97-AF65-F5344CB8AC3E}">
        <p14:creationId xmlns:p14="http://schemas.microsoft.com/office/powerpoint/2010/main" val="151735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CB56-D125-3342-8804-60593756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CF30E-D54A-6547-ACD8-C744C0C97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6849F-A30C-6C42-9A9F-0F51BADC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57EC0-0106-EF4C-AEDF-954F6DEC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39</a:t>
            </a:fld>
            <a:endParaRPr lang="sv-SE" dirty="0"/>
          </a:p>
        </p:txBody>
      </p:sp>
      <p:pic>
        <p:nvPicPr>
          <p:cNvPr id="11" name="Content Placeholder 10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30C38D2-0A84-5C42-ADA2-85E3D39C6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54"/>
          <a:stretch/>
        </p:blipFill>
        <p:spPr>
          <a:xfrm>
            <a:off x="255971" y="1684820"/>
            <a:ext cx="5374455" cy="6891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605EB-F34F-534C-806F-F358531CEE4C}"/>
              </a:ext>
            </a:extLst>
          </p:cNvPr>
          <p:cNvSpPr txBox="1"/>
          <p:nvPr/>
        </p:nvSpPr>
        <p:spPr>
          <a:xfrm>
            <a:off x="261414" y="1196752"/>
            <a:ext cx="5189241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8D005A"/>
                </a:solidFill>
                <a:latin typeface="+mn-lt"/>
              </a:rPr>
              <a:t>Session -&gt; Set Working Directory -&gt;To Source File Location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60A7C3-13B9-FE46-8A5A-1A998780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4" y="2788762"/>
            <a:ext cx="7985876" cy="289737"/>
          </a:xfrm>
          <a:prstGeom prst="rect">
            <a:avLst/>
          </a:prstGeom>
        </p:spPr>
      </p:pic>
      <p:pic>
        <p:nvPicPr>
          <p:cNvPr id="20" name="Picture 19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7A591331-B8C1-D14E-B2EC-FDDD1E992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65"/>
          <a:stretch/>
        </p:blipFill>
        <p:spPr>
          <a:xfrm>
            <a:off x="255971" y="3230310"/>
            <a:ext cx="1739330" cy="855882"/>
          </a:xfrm>
          <a:prstGeom prst="rect">
            <a:avLst/>
          </a:prstGeom>
        </p:spPr>
      </p:pic>
      <p:pic>
        <p:nvPicPr>
          <p:cNvPr id="22" name="Picture 2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9D1BF49-5CB7-9044-A1BE-3DFF280C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218" y="3207462"/>
            <a:ext cx="1435100" cy="330200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68D3593D-AE62-6F4A-8FBD-256508F55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651" y="806545"/>
            <a:ext cx="3385661" cy="18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095C7-E387-0546-BF0D-46C940BE3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FE23C-7FEB-8040-9B38-DAE0BD26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1268E-827E-3040-96E3-A9208ADE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BEAA1-2389-814B-AC26-283DF4AA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031301"/>
            <a:ext cx="4000500" cy="3867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58F8AB-3930-4944-B59A-040F09E141D3}"/>
              </a:ext>
            </a:extLst>
          </p:cNvPr>
          <p:cNvSpPr/>
          <p:nvPr/>
        </p:nvSpPr>
        <p:spPr>
          <a:xfrm>
            <a:off x="870347" y="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Over </a:t>
            </a:r>
            <a:r>
              <a:rPr lang="en-US" b="1" dirty="0">
                <a:solidFill>
                  <a:srgbClr val="8D005A"/>
                </a:solidFill>
                <a:latin typeface="Trebuchet MS" panose="020B0703020202090204" pitchFamily="34" charset="0"/>
              </a:rPr>
              <a:t>10,000 packages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(methods in statistics, data processing, bioinformatics, machine learning and many other disciplines) available in R!</a:t>
            </a:r>
          </a:p>
        </p:txBody>
      </p:sp>
    </p:spTree>
    <p:extLst>
      <p:ext uri="{BB962C8B-B14F-4D97-AF65-F5344CB8AC3E}">
        <p14:creationId xmlns:p14="http://schemas.microsoft.com/office/powerpoint/2010/main" val="221212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7294-9D60-2747-BD17-436A1C1F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1B00C-C7FF-5A46-8550-1B9BC9BAD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97CA5-4401-8544-936D-3E25FB39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67A20-FA95-7848-B6D2-F8513585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40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971C9-DA3E-3D42-B0CB-0B9ACC34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1" y="1221245"/>
            <a:ext cx="4419600" cy="2794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8C48524-8EA5-9749-848D-34A331D0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45" y="1969689"/>
            <a:ext cx="7910155" cy="12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2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1A0B-AD90-3E40-9557-1F1E8B4E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1" y="339502"/>
            <a:ext cx="3325429" cy="857250"/>
          </a:xfrm>
        </p:spPr>
        <p:txBody>
          <a:bodyPr/>
          <a:lstStyle/>
          <a:p>
            <a:r>
              <a:rPr lang="en-US" dirty="0"/>
              <a:t>Summary function</a:t>
            </a:r>
          </a:p>
        </p:txBody>
      </p:sp>
      <p:pic>
        <p:nvPicPr>
          <p:cNvPr id="8" name="Content Placeholder 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D7DF738-F1D8-504F-AB72-0EA7B1DD1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14" y="1196752"/>
            <a:ext cx="7490038" cy="28227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6D757-61E0-F345-8B24-D3BC0BF0B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D52AA-AFBC-0E4E-B4E7-26EE5B1C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6853-7582-1A4D-8A96-CD84CBCD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635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5992-5CA8-9040-811B-8664672F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0" y="181699"/>
            <a:ext cx="9726229" cy="857250"/>
          </a:xfrm>
        </p:spPr>
        <p:txBody>
          <a:bodyPr/>
          <a:lstStyle/>
          <a:p>
            <a:r>
              <a:rPr lang="en-US" sz="2400" dirty="0"/>
              <a:t>Plots (base graphics, other powerful approach is ggplot2)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10590-357E-D842-8571-CDC089CAB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C8B77-11B8-C041-ABB9-4B52FBD2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03A5-AE40-404B-8BB2-A27EFD45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42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E5AE6-2CBE-4943-A800-911B5568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027116"/>
            <a:ext cx="2882415" cy="325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8D9686-05FA-F140-8B4B-6671A31E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236" y="1499800"/>
            <a:ext cx="3620010" cy="31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0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7632-4AB9-CA4D-9AE9-AE5B6454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23A82-2AF6-ED47-93F3-226AA3ED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3C530-9EE7-ED46-899B-D24B3294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A7B69-C626-F545-992D-A1D8CB58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44995-845F-BB4E-B01C-24FBB15B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3" y="997283"/>
            <a:ext cx="4881525" cy="325435"/>
          </a:xfrm>
          <a:prstGeom prst="rect">
            <a:avLst/>
          </a:prstGeom>
        </p:spPr>
      </p:pic>
      <p:pic>
        <p:nvPicPr>
          <p:cNvPr id="8" name="Picture 7" descr="A diagram of a sample&#10;&#10;Description automatically generated">
            <a:extLst>
              <a:ext uri="{FF2B5EF4-FFF2-40B4-BE49-F238E27FC236}">
                <a16:creationId xmlns:a16="http://schemas.microsoft.com/office/drawing/2014/main" id="{F73A9DCA-D3D3-9F41-A1D6-C4C8B36C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7776"/>
            <a:ext cx="3378200" cy="2679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0201EB-DACE-B848-920C-A9AEE285AEAE}"/>
              </a:ext>
            </a:extLst>
          </p:cNvPr>
          <p:cNvSpPr/>
          <p:nvPr/>
        </p:nvSpPr>
        <p:spPr>
          <a:xfrm>
            <a:off x="4257961" y="1771531"/>
            <a:ext cx="45211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D005A"/>
                </a:solidFill>
                <a:latin typeface="Trebuchet MS" panose="020B0703020202090204" pitchFamily="34" charset="0"/>
              </a:rPr>
              <a:t>The first argument in this function call is a </a:t>
            </a:r>
            <a:r>
              <a:rPr lang="en-US" sz="1400" i="1" dirty="0">
                <a:solidFill>
                  <a:srgbClr val="8D005A"/>
                </a:solidFill>
                <a:latin typeface="Trebuchet MS" panose="020B0703020202090204" pitchFamily="34" charset="0"/>
              </a:rPr>
              <a:t>formula</a:t>
            </a:r>
            <a:r>
              <a:rPr lang="en-US" sz="1400" dirty="0">
                <a:solidFill>
                  <a:srgbClr val="8D005A"/>
                </a:solidFill>
                <a:latin typeface="Trebuchet MS" panose="020B0703020202090204" pitchFamily="34" charset="0"/>
              </a:rPr>
              <a:t>, an R construction that is widely used for specifying e.g. plots and regression models; the ~ character is best read “as a function of”, so here “plot </a:t>
            </a:r>
            <a:r>
              <a:rPr lang="en-US" sz="14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DeltaCt</a:t>
            </a:r>
            <a:r>
              <a:rPr lang="en-US" sz="1400" dirty="0">
                <a:solidFill>
                  <a:srgbClr val="8D005A"/>
                </a:solidFill>
                <a:latin typeface="Trebuchet MS" panose="020B0703020202090204" pitchFamily="34" charset="0"/>
              </a:rPr>
              <a:t> as a function of Sample” (where both variables are taken from the data frame ex1, as specified by the second argument). </a:t>
            </a:r>
          </a:p>
        </p:txBody>
      </p:sp>
    </p:spTree>
    <p:extLst>
      <p:ext uri="{BB962C8B-B14F-4D97-AF65-F5344CB8AC3E}">
        <p14:creationId xmlns:p14="http://schemas.microsoft.com/office/powerpoint/2010/main" val="222588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5C49-2E60-3444-8B46-8D179EA9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3BD9-BC98-EF46-96DD-FDEE73479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B7E45-E753-4B4C-B7B6-9E02FF9B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0663E-EAB8-B449-B9C9-38B22251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44</a:t>
            </a:fld>
            <a:endParaRPr lang="sv-SE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ACCD16-1B24-8C44-8685-28212A38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1" y="1196752"/>
            <a:ext cx="5384930" cy="3086100"/>
          </a:xfrm>
          <a:prstGeom prst="rect">
            <a:avLst/>
          </a:prstGeom>
        </p:spPr>
      </p:pic>
      <p:pic>
        <p:nvPicPr>
          <p:cNvPr id="9" name="Picture 8" descr="A diagram of a sample&#10;&#10;Description automatically generated">
            <a:extLst>
              <a:ext uri="{FF2B5EF4-FFF2-40B4-BE49-F238E27FC236}">
                <a16:creationId xmlns:a16="http://schemas.microsoft.com/office/drawing/2014/main" id="{64F3A714-7664-B645-BD5F-FB0C04C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92" y="1632180"/>
            <a:ext cx="2793133" cy="22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66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0DFA-98D5-444E-91DD-1C6F5D2B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results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2D9DD9-601A-CB4C-998F-DD1971988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85" y="942184"/>
            <a:ext cx="3124200" cy="2882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0D647-B231-FA47-AD2B-2932BC588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6C9D7-AF7F-8E49-8C63-4C090352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A8955-59B6-A24E-B63A-FA8B3944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45</a:t>
            </a:fld>
            <a:endParaRPr lang="sv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E7EC3E-DBC7-574C-9B54-493FD95C16D3}"/>
              </a:ext>
            </a:extLst>
          </p:cNvPr>
          <p:cNvSpPr/>
          <p:nvPr/>
        </p:nvSpPr>
        <p:spPr>
          <a:xfrm>
            <a:off x="3352800" y="1010781"/>
            <a:ext cx="4800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Manual export / copying and pasting is reasonably fast and convenient for a few numbers and plots, but generally not recommended, because it breaks the connection between the R code used to generate the results and the results themselves.</a:t>
            </a:r>
            <a:endParaRPr lang="en-US" sz="2000" dirty="0">
              <a:solidFill>
                <a:srgbClr val="8D005A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11" name="Picture 10" descr="A close-up of a math equation&#10;&#10;Description automatically generated">
            <a:extLst>
              <a:ext uri="{FF2B5EF4-FFF2-40B4-BE49-F238E27FC236}">
                <a16:creationId xmlns:a16="http://schemas.microsoft.com/office/drawing/2014/main" id="{430E9E5F-1B34-8144-BEE7-A858BBA8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28" y="4037621"/>
            <a:ext cx="5951972" cy="780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65613B-A17A-374D-B1C0-32B4635193EA}"/>
              </a:ext>
            </a:extLst>
          </p:cNvPr>
          <p:cNvSpPr txBox="1"/>
          <p:nvPr/>
        </p:nvSpPr>
        <p:spPr>
          <a:xfrm>
            <a:off x="5257800" y="3632747"/>
            <a:ext cx="880369" cy="338554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rgbClr val="8D005A"/>
                </a:solidFill>
                <a:latin typeface="Trebuchet MS" panose="020B0703020202090204" pitchFamily="34" charset="0"/>
              </a:rPr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117092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8429-27B4-DE47-A80A-7F17ACA4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 down 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8FBF-C106-7943-935B-3969D470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8D005A"/>
                </a:solidFill>
              </a:rPr>
              <a:t>Select the Quit Session in the File-menu, kill the program window, or use the command q() in the console. </a:t>
            </a:r>
          </a:p>
          <a:p>
            <a:r>
              <a:rPr lang="en-US" dirty="0">
                <a:solidFill>
                  <a:srgbClr val="8D005A"/>
                </a:solidFill>
              </a:rPr>
              <a:t>All data, results, and plots generated during an R/RStudio session will be lost when quitting R, unless you take steps to save them for later.</a:t>
            </a:r>
          </a:p>
          <a:p>
            <a:r>
              <a:rPr lang="en-US" dirty="0">
                <a:solidFill>
                  <a:srgbClr val="8D005A"/>
                </a:solidFill>
              </a:rPr>
              <a:t>By default, R will always offer to save the </a:t>
            </a:r>
            <a:r>
              <a:rPr lang="en-US" i="1" dirty="0">
                <a:solidFill>
                  <a:srgbClr val="8D005A"/>
                </a:solidFill>
              </a:rPr>
              <a:t>workspace image </a:t>
            </a:r>
            <a:r>
              <a:rPr lang="en-US" dirty="0">
                <a:solidFill>
                  <a:srgbClr val="8D005A"/>
                </a:solidFill>
              </a:rPr>
              <a:t>when you quit a session</a:t>
            </a:r>
          </a:p>
          <a:p>
            <a:r>
              <a:rPr lang="en-US" dirty="0">
                <a:solidFill>
                  <a:srgbClr val="8D005A"/>
                </a:solidFill>
              </a:rPr>
              <a:t>This means that all currently defined objects will be saved to a file called .</a:t>
            </a:r>
            <a:r>
              <a:rPr lang="en-US" dirty="0" err="1">
                <a:solidFill>
                  <a:srgbClr val="8D005A"/>
                </a:solidFill>
              </a:rPr>
              <a:t>RData</a:t>
            </a:r>
            <a:r>
              <a:rPr lang="en-US" dirty="0">
                <a:solidFill>
                  <a:srgbClr val="8D005A"/>
                </a:solidFill>
              </a:rPr>
              <a:t> in the current working directory. This file can later be loaded via the Load workspace-entry in the Session-menu, or via the load() command in the console </a:t>
            </a:r>
          </a:p>
          <a:p>
            <a:endParaRPr lang="en-US" dirty="0"/>
          </a:p>
          <a:p>
            <a:endParaRPr lang="en-US" dirty="0">
              <a:solidFill>
                <a:srgbClr val="8D005A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13004-DCCB-4E4F-A0D7-E16CDE577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A1C63-FC64-2842-8B56-127A4450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6A38-BF11-BB4F-AC28-A48D7E1B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46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E3118-8F22-BA40-9427-AB833129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263363"/>
            <a:ext cx="394062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4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CFC8-04DB-194A-8F35-4532EC1E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F28E6-646F-BC4C-B1A6-7CAD66B5C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74C73-8A60-484D-A992-3EE4A9DA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457AD-1201-9D48-AEE4-3F46C733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47</a:t>
            </a:fld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0436A-D917-E949-A0BB-AE6BBA0F6B11}"/>
              </a:ext>
            </a:extLst>
          </p:cNvPr>
          <p:cNvSpPr txBox="1"/>
          <p:nvPr/>
        </p:nvSpPr>
        <p:spPr>
          <a:xfrm>
            <a:off x="261414" y="1196752"/>
            <a:ext cx="8272476" cy="384720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</a:rPr>
              <a:t>You can save the current workspace image at any time via the Environment-tab or the </a:t>
            </a:r>
            <a:r>
              <a:rPr lang="en-US" dirty="0" err="1">
                <a:solidFill>
                  <a:srgbClr val="8D005A"/>
                </a:solidFill>
              </a:rPr>
              <a:t>save.image</a:t>
            </a:r>
            <a:r>
              <a:rPr lang="en-US" dirty="0">
                <a:solidFill>
                  <a:srgbClr val="8D005A"/>
                </a:solidFill>
              </a:rPr>
              <a:t>()-command. </a:t>
            </a:r>
          </a:p>
          <a:p>
            <a:endParaRPr lang="en-US" dirty="0">
              <a:solidFill>
                <a:srgbClr val="8D005A"/>
              </a:solidFill>
            </a:endParaRPr>
          </a:p>
          <a:p>
            <a:endParaRPr lang="en-US" dirty="0">
              <a:solidFill>
                <a:srgbClr val="8D005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</a:rPr>
              <a:t>RStudio will also save all the R commands used in the current R session (as seen in the History-pane) to a file .</a:t>
            </a:r>
            <a:r>
              <a:rPr lang="en-US" dirty="0" err="1">
                <a:solidFill>
                  <a:srgbClr val="8D005A"/>
                </a:solidFill>
              </a:rPr>
              <a:t>Rhistory</a:t>
            </a:r>
            <a:r>
              <a:rPr lang="en-US" dirty="0">
                <a:solidFill>
                  <a:srgbClr val="8D005A"/>
                </a:solidFill>
              </a:rPr>
              <a:t> in the current working directory. This is a simple text file that can be opened in any text editor or re-loaded into R via the History-pane or the </a:t>
            </a:r>
            <a:r>
              <a:rPr lang="en-US" dirty="0" err="1">
                <a:solidFill>
                  <a:srgbClr val="8D005A"/>
                </a:solidFill>
              </a:rPr>
              <a:t>loadhistory</a:t>
            </a:r>
            <a:r>
              <a:rPr lang="en-US" dirty="0">
                <a:solidFill>
                  <a:srgbClr val="8D005A"/>
                </a:solidFill>
              </a:rPr>
              <a:t>()- command. </a:t>
            </a:r>
            <a:endParaRPr lang="en-US" sz="1400" dirty="0">
              <a:solidFill>
                <a:srgbClr val="8D005A"/>
              </a:solidFill>
            </a:endParaRPr>
          </a:p>
          <a:p>
            <a:endParaRPr lang="en-US" sz="1400" dirty="0">
              <a:solidFill>
                <a:srgbClr val="8D005A"/>
              </a:solidFill>
            </a:endParaRPr>
          </a:p>
          <a:p>
            <a:pPr algn="l"/>
            <a:endParaRPr lang="en-US" sz="1400" dirty="0">
              <a:latin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3425DD-933F-9F42-9498-CC5E8F57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97" y="2012950"/>
            <a:ext cx="31115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C44A0-BE7F-0146-A116-9A309682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40" y="4683348"/>
            <a:ext cx="1790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1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B83-959A-0A4E-A60C-7AC27B33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75A78-B355-FC47-B488-A2088B75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packages are written using R commands, similar to the functions discussed, but may also include code from other programming languages like e.g. C++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The most important and default repository is </a:t>
            </a:r>
            <a:r>
              <a:rPr lang="en-US" u="sng" dirty="0">
                <a:solidFill>
                  <a:srgbClr val="8D005A"/>
                </a:solidFill>
                <a:latin typeface="Trebuchet MS" panose="020B0703020202090204" pitchFamily="34" charset="0"/>
              </a:rPr>
              <a:t>CRAN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, the Comprehensive R Archive Network, with currently more than 18,000 packages covering an extremely wide range of applications. </a:t>
            </a:r>
          </a:p>
          <a:p>
            <a:r>
              <a:rPr lang="en-US" u="sng" dirty="0">
                <a:solidFill>
                  <a:srgbClr val="8D005A"/>
                </a:solidFill>
                <a:latin typeface="Trebuchet MS" panose="020B0703020202090204" pitchFamily="34" charset="0"/>
              </a:rPr>
              <a:t>Bioconductor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 is another large(currently more than 2,000 packages) collection, focused on high-throughput molecular data.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Well-curated repositories as opposed to other sources which also host many R packages for download, like </a:t>
            </a:r>
            <a:r>
              <a:rPr lang="en-US" dirty="0" err="1">
                <a:solidFill>
                  <a:srgbClr val="8D005A"/>
                </a:solidFill>
                <a:latin typeface="Trebuchet MS" panose="020B0703020202090204" pitchFamily="34" charset="0"/>
              </a:rPr>
              <a:t>github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 which have variable package quality.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411FC-7206-BE4C-A40A-EA1B26153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7DCCE-078B-024E-99F3-3A5E3755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92FE-5CF0-824C-84FA-2E9379CD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48</a:t>
            </a:fld>
            <a:endParaRPr lang="sv-SE" dirty="0"/>
          </a:p>
        </p:txBody>
      </p:sp>
      <p:pic>
        <p:nvPicPr>
          <p:cNvPr id="8" name="Picture 7" descr="A blue and grey logo&#10;&#10;Description automatically generated">
            <a:extLst>
              <a:ext uri="{FF2B5EF4-FFF2-40B4-BE49-F238E27FC236}">
                <a16:creationId xmlns:a16="http://schemas.microsoft.com/office/drawing/2014/main" id="{0430EF9C-D0EC-3F41-8A15-6925F291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3" y="395465"/>
            <a:ext cx="1474908" cy="102168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8AF52B64-2008-B34E-B003-43E9BA68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56" y="511398"/>
            <a:ext cx="2600991" cy="96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99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453B-2793-A14D-9E1D-B2D2975F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packages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D8CB0A-C14F-0542-B735-C3D9DF5ED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42" y="2033877"/>
            <a:ext cx="3048000" cy="355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0DBA4-B8B4-834B-A551-EED49FEEE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8185D-3952-E742-904E-F918CFB4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86CD6-A20D-904A-AEAC-17C6B6B3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49</a:t>
            </a:fld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A3A9D-13F5-754C-B2BD-639CE54D7B71}"/>
              </a:ext>
            </a:extLst>
          </p:cNvPr>
          <p:cNvSpPr txBox="1"/>
          <p:nvPr/>
        </p:nvSpPr>
        <p:spPr>
          <a:xfrm>
            <a:off x="255971" y="1699333"/>
            <a:ext cx="2590774" cy="40011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+mn-lt"/>
              </a:rPr>
              <a:t>Install from CRAN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47ECC-2B13-8C41-97B8-275DDAF72D51}"/>
              </a:ext>
            </a:extLst>
          </p:cNvPr>
          <p:cNvSpPr/>
          <p:nvPr/>
        </p:nvSpPr>
        <p:spPr>
          <a:xfrm>
            <a:off x="234200" y="3384538"/>
            <a:ext cx="8909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if (!require("</a:t>
            </a:r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BiocManager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", quietly = TRUE)) </a:t>
            </a:r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("</a:t>
            </a:r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BiocManager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") </a:t>
            </a:r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BiocManager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::install(version = "3.20")</a:t>
            </a:r>
          </a:p>
          <a:p>
            <a:endParaRPr lang="en-US" sz="18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BiocManager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::install("</a:t>
            </a:r>
            <a:r>
              <a:rPr lang="en-US" sz="1800" dirty="0" err="1">
                <a:solidFill>
                  <a:srgbClr val="8D005A"/>
                </a:solidFill>
                <a:latin typeface="Trebuchet MS" panose="020B0703020202090204" pitchFamily="34" charset="0"/>
              </a:rPr>
              <a:t>AnnotationDbi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")</a:t>
            </a:r>
            <a:b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</a:br>
            <a:endParaRPr lang="en-US" sz="2000" dirty="0">
              <a:solidFill>
                <a:srgbClr val="8D005A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1E36F-93B8-FC4F-B301-260D5C174DDC}"/>
              </a:ext>
            </a:extLst>
          </p:cNvPr>
          <p:cNvSpPr txBox="1"/>
          <p:nvPr/>
        </p:nvSpPr>
        <p:spPr>
          <a:xfrm>
            <a:off x="234200" y="2800350"/>
            <a:ext cx="3544560" cy="40011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D005A"/>
                </a:solidFill>
                <a:latin typeface="+mn-lt"/>
              </a:rPr>
              <a:t>Install from Bioconductor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F1D89-1518-6E48-86B1-7C787AF272C4}"/>
              </a:ext>
            </a:extLst>
          </p:cNvPr>
          <p:cNvSpPr/>
          <p:nvPr/>
        </p:nvSpPr>
        <p:spPr>
          <a:xfrm>
            <a:off x="266857" y="873586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The package needs to be </a:t>
            </a:r>
            <a:r>
              <a:rPr lang="en-US" sz="1800" i="1" dirty="0">
                <a:solidFill>
                  <a:srgbClr val="8D005A"/>
                </a:solidFill>
                <a:latin typeface="Trebuchet MS" panose="020B0703020202090204" pitchFamily="34" charset="0"/>
              </a:rPr>
              <a:t>installed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: this means that there has to be a local copy of the data and software on a file path known to R. </a:t>
            </a:r>
          </a:p>
        </p:txBody>
      </p:sp>
    </p:spTree>
    <p:extLst>
      <p:ext uri="{BB962C8B-B14F-4D97-AF65-F5344CB8AC3E}">
        <p14:creationId xmlns:p14="http://schemas.microsoft.com/office/powerpoint/2010/main" val="324339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511D7-BCDC-CA42-88DA-4D6FB40F5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3206E-710F-F84A-8809-2D7DD2DC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8C751-E770-8348-9366-32745E39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B331E-F6EC-4844-ACD8-278BA838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2" y="130573"/>
            <a:ext cx="2227785" cy="77795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85C9EC-2D30-D24E-9006-2024C8D0BF54}"/>
              </a:ext>
            </a:extLst>
          </p:cNvPr>
          <p:cNvGrpSpPr/>
          <p:nvPr/>
        </p:nvGrpSpPr>
        <p:grpSpPr>
          <a:xfrm>
            <a:off x="1937437" y="1172110"/>
            <a:ext cx="5269126" cy="3507622"/>
            <a:chOff x="816832" y="717395"/>
            <a:chExt cx="6115185" cy="4070838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756A6B7-17DF-514E-B9E5-E093D146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832" y="717395"/>
              <a:ext cx="6115185" cy="407083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8AB09F-5E7A-8C4B-A00D-C64A7F7DA8F4}"/>
                </a:ext>
              </a:extLst>
            </p:cNvPr>
            <p:cNvCxnSpPr/>
            <p:nvPr/>
          </p:nvCxnSpPr>
          <p:spPr bwMode="auto">
            <a:xfrm>
              <a:off x="816832" y="3257550"/>
              <a:ext cx="375516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E58106-299C-C640-A037-8848F6C84DB6}"/>
                </a:ext>
              </a:extLst>
            </p:cNvPr>
            <p:cNvCxnSpPr/>
            <p:nvPr/>
          </p:nvCxnSpPr>
          <p:spPr bwMode="auto">
            <a:xfrm>
              <a:off x="4610098" y="1035258"/>
              <a:ext cx="0" cy="37529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A8C131-54DA-E141-B24F-1877AEABF5F3}"/>
                </a:ext>
              </a:extLst>
            </p:cNvPr>
            <p:cNvCxnSpPr/>
            <p:nvPr/>
          </p:nvCxnSpPr>
          <p:spPr bwMode="auto">
            <a:xfrm>
              <a:off x="4610098" y="2615502"/>
              <a:ext cx="232191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033EA-4428-DA4E-8475-E6EBA68A82CC}"/>
              </a:ext>
            </a:extLst>
          </p:cNvPr>
          <p:cNvSpPr/>
          <p:nvPr/>
        </p:nvSpPr>
        <p:spPr>
          <a:xfrm>
            <a:off x="2547868" y="325879"/>
            <a:ext cx="6437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an integrated development environment (IDE) built on top of R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14A9E5-D451-A04D-BD65-7E5FD5DAAA42}"/>
              </a:ext>
            </a:extLst>
          </p:cNvPr>
          <p:cNvSpPr/>
          <p:nvPr/>
        </p:nvSpPr>
        <p:spPr>
          <a:xfrm>
            <a:off x="33383" y="1683597"/>
            <a:ext cx="2090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Source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(code editor)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28AC76-15A2-B04A-A9D0-06C38291DC45}"/>
              </a:ext>
            </a:extLst>
          </p:cNvPr>
          <p:cNvSpPr/>
          <p:nvPr/>
        </p:nvSpPr>
        <p:spPr>
          <a:xfrm>
            <a:off x="60815" y="3845990"/>
            <a:ext cx="125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Console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DBC0B6-24E6-6F4F-9270-6C85A4B75776}"/>
              </a:ext>
            </a:extLst>
          </p:cNvPr>
          <p:cNvSpPr/>
          <p:nvPr/>
        </p:nvSpPr>
        <p:spPr>
          <a:xfrm>
            <a:off x="7336293" y="3368850"/>
            <a:ext cx="16241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Working 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Directory/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8ED30-8C4A-0948-82E2-6BBC551786DE}"/>
              </a:ext>
            </a:extLst>
          </p:cNvPr>
          <p:cNvSpPr/>
          <p:nvPr/>
        </p:nvSpPr>
        <p:spPr>
          <a:xfrm>
            <a:off x="7336293" y="1911426"/>
            <a:ext cx="1923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585296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A16D-45D8-0E44-9305-91025072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77" y="47579"/>
            <a:ext cx="8631243" cy="3190191"/>
          </a:xfrm>
        </p:spPr>
        <p:txBody>
          <a:bodyPr/>
          <a:lstStyle/>
          <a:p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Note that installation is only required </a:t>
            </a:r>
            <a:r>
              <a:rPr lang="en-US" sz="2400" i="1" dirty="0">
                <a:solidFill>
                  <a:srgbClr val="8D005A"/>
                </a:solidFill>
                <a:latin typeface="Trebuchet MS" panose="020B0703020202090204" pitchFamily="34" charset="0"/>
              </a:rPr>
              <a:t>once</a:t>
            </a:r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: after the package has been installed, the local copy remains on the local hard disk for all future R sessions.  But: </a:t>
            </a:r>
          </a:p>
          <a:p>
            <a:endParaRPr lang="en-US" sz="24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The package needs to be </a:t>
            </a:r>
            <a:r>
              <a:rPr lang="en-US" sz="2400" i="1" dirty="0">
                <a:solidFill>
                  <a:srgbClr val="8D005A"/>
                </a:solidFill>
                <a:latin typeface="Trebuchet MS" panose="020B0703020202090204" pitchFamily="34" charset="0"/>
              </a:rPr>
              <a:t>loaded</a:t>
            </a:r>
            <a:r>
              <a:rPr lang="en-US" sz="2400" dirty="0">
                <a:solidFill>
                  <a:srgbClr val="8D005A"/>
                </a:solidFill>
                <a:latin typeface="Trebuchet MS" panose="020B0703020202090204" pitchFamily="34" charset="0"/>
              </a:rPr>
              <a:t>: this means that R activates the installed copy of the package and makes its built-in commands and data sets available at the console. This is done via the command library by calling:</a:t>
            </a:r>
          </a:p>
          <a:p>
            <a:pPr marL="0" indent="0">
              <a:buNone/>
            </a:pPr>
            <a:endParaRPr lang="en-US" sz="24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endParaRPr lang="en-US" sz="24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0B9B1-9ADB-3444-B272-96737F60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CE8F-D668-EF43-B7C4-E8EFC62D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0EA6-366B-7749-BDEF-9B3E3C7A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50</a:t>
            </a:fld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D9911-E6FC-4E42-B67B-F9AB4BF067E9}"/>
              </a:ext>
            </a:extLst>
          </p:cNvPr>
          <p:cNvSpPr txBox="1"/>
          <p:nvPr/>
        </p:nvSpPr>
        <p:spPr>
          <a:xfrm>
            <a:off x="3543299" y="3883702"/>
            <a:ext cx="2057400" cy="615553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D005A"/>
                </a:solidFill>
                <a:latin typeface="Trebuchet MS" panose="020B0703020202090204" pitchFamily="34" charset="0"/>
              </a:rPr>
              <a:t>library(ggplot2) </a:t>
            </a:r>
          </a:p>
          <a:p>
            <a:pPr algn="l"/>
            <a:endParaRPr lang="en-US" sz="1400" dirty="0">
              <a:latin typeface="+mn-lt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FEA887-790C-FF4F-BB31-108911FA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35" y="3181468"/>
            <a:ext cx="2227785" cy="16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7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1D1A-E13B-CC4A-9EA6-1B9E32B3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F9965-2A80-3E42-87F1-1F970ACA2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3" y="976655"/>
            <a:ext cx="8631243" cy="2585696"/>
          </a:xfrm>
        </p:spPr>
        <p:txBody>
          <a:bodyPr/>
          <a:lstStyle/>
          <a:p>
            <a:r>
              <a:rPr lang="en-US" u="sng" dirty="0">
                <a:solidFill>
                  <a:srgbClr val="8D005A"/>
                </a:solidFill>
              </a:rPr>
              <a:t>ggplot2</a:t>
            </a:r>
            <a:r>
              <a:rPr lang="en-US" dirty="0">
                <a:solidFill>
                  <a:srgbClr val="8D005A"/>
                </a:solidFill>
              </a:rPr>
              <a:t>, a complete and modern plotting system.</a:t>
            </a:r>
          </a:p>
          <a:p>
            <a:r>
              <a:rPr lang="en-US" u="sng" dirty="0" err="1">
                <a:solidFill>
                  <a:srgbClr val="8D005A"/>
                </a:solidFill>
              </a:rPr>
              <a:t>dplyr</a:t>
            </a:r>
            <a:r>
              <a:rPr lang="en-US" dirty="0" err="1">
                <a:solidFill>
                  <a:srgbClr val="8D005A"/>
                </a:solidFill>
              </a:rPr>
              <a:t>,offering</a:t>
            </a:r>
            <a:r>
              <a:rPr lang="en-US" dirty="0">
                <a:solidFill>
                  <a:srgbClr val="8D005A"/>
                </a:solidFill>
              </a:rPr>
              <a:t> consistent data manipulation (SQL-style) </a:t>
            </a:r>
          </a:p>
          <a:p>
            <a:r>
              <a:rPr lang="en-US" u="sng" dirty="0" err="1">
                <a:solidFill>
                  <a:srgbClr val="8D005A"/>
                </a:solidFill>
              </a:rPr>
              <a:t>data.table</a:t>
            </a:r>
            <a:r>
              <a:rPr lang="en-US" u="sng" dirty="0">
                <a:solidFill>
                  <a:srgbClr val="8D005A"/>
                </a:solidFill>
              </a:rPr>
              <a:t> </a:t>
            </a:r>
            <a:r>
              <a:rPr lang="en-US" dirty="0">
                <a:solidFill>
                  <a:srgbClr val="8D005A"/>
                </a:solidFill>
              </a:rPr>
              <a:t>implements a high-performance alternative to data frames for large data sets. </a:t>
            </a:r>
          </a:p>
          <a:p>
            <a:r>
              <a:rPr lang="en-US" u="sng" dirty="0" err="1">
                <a:solidFill>
                  <a:srgbClr val="8D005A"/>
                </a:solidFill>
              </a:rPr>
              <a:t>factoextra</a:t>
            </a:r>
            <a:r>
              <a:rPr lang="en-US" dirty="0">
                <a:solidFill>
                  <a:srgbClr val="8D005A"/>
                </a:solidFill>
              </a:rPr>
              <a:t>:  data </a:t>
            </a:r>
            <a:r>
              <a:rPr lang="en-US" dirty="0" err="1">
                <a:solidFill>
                  <a:srgbClr val="8D005A"/>
                </a:solidFill>
              </a:rPr>
              <a:t>reductionmethods</a:t>
            </a:r>
            <a:r>
              <a:rPr lang="en-US" dirty="0">
                <a:solidFill>
                  <a:srgbClr val="8D005A"/>
                </a:solidFill>
              </a:rPr>
              <a:t> (</a:t>
            </a:r>
            <a:r>
              <a:rPr lang="en-US" dirty="0" err="1">
                <a:solidFill>
                  <a:srgbClr val="8D005A"/>
                </a:solidFill>
              </a:rPr>
              <a:t>e.g.principal</a:t>
            </a:r>
            <a:r>
              <a:rPr lang="en-US" dirty="0">
                <a:solidFill>
                  <a:srgbClr val="8D005A"/>
                </a:solidFill>
              </a:rPr>
              <a:t> components) and visualizations. </a:t>
            </a:r>
          </a:p>
          <a:p>
            <a:r>
              <a:rPr lang="en-US" u="sng" dirty="0" err="1">
                <a:solidFill>
                  <a:srgbClr val="8D005A"/>
                </a:solidFill>
              </a:rPr>
              <a:t>Limma</a:t>
            </a:r>
            <a:r>
              <a:rPr lang="en-US" dirty="0">
                <a:solidFill>
                  <a:srgbClr val="8D005A"/>
                </a:solidFill>
              </a:rPr>
              <a:t> for fitting linear models for many features in parallel.</a:t>
            </a:r>
          </a:p>
          <a:p>
            <a:r>
              <a:rPr lang="en-US" u="sng" dirty="0" err="1">
                <a:solidFill>
                  <a:srgbClr val="8D005A"/>
                </a:solidFill>
              </a:rPr>
              <a:t>biomaRt</a:t>
            </a:r>
            <a:r>
              <a:rPr lang="en-US" dirty="0">
                <a:solidFill>
                  <a:srgbClr val="8D005A"/>
                </a:solidFill>
              </a:rPr>
              <a:t> interfaces to online repositories for feature annotation. 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0642-CF1A-F245-94E7-6E7646F4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B7A78-6E97-7842-9F7D-34F0B5D1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D58F9-6416-C848-B1BD-5B61C0C2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51</a:t>
            </a:fld>
            <a:endParaRPr lang="sv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2B7AE-93F7-D741-A7FC-E09E311C8E15}"/>
              </a:ext>
            </a:extLst>
          </p:cNvPr>
          <p:cNvSpPr/>
          <p:nvPr/>
        </p:nvSpPr>
        <p:spPr>
          <a:xfrm>
            <a:off x="261414" y="3982179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8D005A"/>
                </a:solidFill>
                <a:latin typeface="RobotoCondensed"/>
              </a:rPr>
              <a:t>cran.r-project.org</a:t>
            </a:r>
            <a:r>
              <a:rPr lang="en-US" sz="1800" dirty="0">
                <a:solidFill>
                  <a:srgbClr val="8D005A"/>
                </a:solidFill>
                <a:latin typeface="RobotoCondensed"/>
              </a:rPr>
              <a:t>/web/views/ </a:t>
            </a:r>
            <a:endParaRPr lang="en-US" sz="1800" dirty="0">
              <a:solidFill>
                <a:srgbClr val="8D005A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448AD3-0131-5F47-85C3-6601FAA1803C}"/>
              </a:ext>
            </a:extLst>
          </p:cNvPr>
          <p:cNvSpPr/>
          <p:nvPr/>
        </p:nvSpPr>
        <p:spPr>
          <a:xfrm>
            <a:off x="260842" y="4273793"/>
            <a:ext cx="8267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RobotoCondensed"/>
              </a:rPr>
              <a:t>https://</a:t>
            </a:r>
            <a:r>
              <a:rPr lang="en-US" sz="1800" dirty="0" err="1">
                <a:solidFill>
                  <a:srgbClr val="8D005A"/>
                </a:solidFill>
                <a:latin typeface="RobotoCondensed"/>
              </a:rPr>
              <a:t>www.bioconductor.org</a:t>
            </a:r>
            <a:r>
              <a:rPr lang="en-US" sz="1800" dirty="0">
                <a:solidFill>
                  <a:srgbClr val="8D005A"/>
                </a:solidFill>
                <a:latin typeface="RobotoCondensed"/>
              </a:rPr>
              <a:t>/packages/release/</a:t>
            </a:r>
            <a:r>
              <a:rPr lang="en-US" sz="1800" dirty="0" err="1">
                <a:solidFill>
                  <a:srgbClr val="8D005A"/>
                </a:solidFill>
                <a:latin typeface="RobotoCondensed"/>
              </a:rPr>
              <a:t>BiocViews.html#___Workflow</a:t>
            </a:r>
            <a:endParaRPr lang="en-US" sz="1800" dirty="0">
              <a:solidFill>
                <a:srgbClr val="8D005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14B67-CE9B-A941-A9F5-692E26E6144C}"/>
              </a:ext>
            </a:extLst>
          </p:cNvPr>
          <p:cNvSpPr txBox="1"/>
          <p:nvPr/>
        </p:nvSpPr>
        <p:spPr>
          <a:xfrm>
            <a:off x="255971" y="3616920"/>
            <a:ext cx="8212505" cy="58477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8D005A"/>
                </a:solidFill>
                <a:latin typeface="Trebuchet MS" panose="020B0703020202090204" pitchFamily="34" charset="0"/>
              </a:rPr>
              <a:t>Curated lists of packages that can be used for specific application areas </a:t>
            </a:r>
          </a:p>
          <a:p>
            <a:pPr algn="l"/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64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0BEB-DCFC-F740-B8BA-5EDD703F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479E-6185-2E4D-BD10-B9B4A1095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194031"/>
            <a:ext cx="8631243" cy="31901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Why scripts? </a:t>
            </a:r>
            <a:r>
              <a:rPr lang="en-US" b="1" dirty="0">
                <a:solidFill>
                  <a:srgbClr val="8D005A"/>
                </a:solidFill>
                <a:latin typeface="Trebuchet MS" panose="020B0703020202090204" pitchFamily="34" charset="0"/>
              </a:rPr>
              <a:t>Replicability.</a:t>
            </a:r>
          </a:p>
          <a:p>
            <a:pPr marL="0" indent="0">
              <a:buNone/>
            </a:pPr>
            <a:endParaRPr lang="en-US" b="1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 script can be: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documented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, making it easy to understand how and why an analysis was performed, and how to interpret the results</a:t>
            </a:r>
          </a:p>
          <a:p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modified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: If the data </a:t>
            </a:r>
            <a:r>
              <a:rPr lang="en-US" dirty="0" err="1">
                <a:solidFill>
                  <a:srgbClr val="8D005A"/>
                </a:solidFill>
                <a:latin typeface="Trebuchet MS" panose="020B0703020202090204" pitchFamily="34" charset="0"/>
              </a:rPr>
              <a:t>changes,or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 if the analysis needs to be expanded, the relevant parts can be edited, and the modified script can be re-run; 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Used to generate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draft reports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that contain all results and graphs. 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DB63F-3E2E-9947-8A44-AD9067FB6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5008C-73C3-9047-900D-9BB1743D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7A3D9-C8D4-BD47-B145-193E931B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8166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5767-BB6F-DA45-A733-6BD22C50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7" y="13607"/>
            <a:ext cx="8632045" cy="857250"/>
          </a:xfrm>
        </p:spPr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603CB-086A-B842-99EA-895FA6805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F30DC-B2A1-8D4D-B8D2-808191F2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D28BB-C1B6-DF4A-AE79-F1FBF5CE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4E430-0D06-284A-BA7F-F2E25A76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9" y="13607"/>
            <a:ext cx="4652181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018DEC-974D-A742-AA0F-6B24F0794B32}"/>
              </a:ext>
            </a:extLst>
          </p:cNvPr>
          <p:cNvSpPr/>
          <p:nvPr/>
        </p:nvSpPr>
        <p:spPr>
          <a:xfrm>
            <a:off x="152910" y="540916"/>
            <a:ext cx="42455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Integrated multi-tabbed text editor with special support for editing and running R script files, supporting: </a:t>
            </a:r>
          </a:p>
          <a:p>
            <a:endParaRPr lang="en-US" sz="1800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D005A"/>
                </a:solidFill>
                <a:latin typeface="Trebuchet MS" panose="020B0703020202090204" pitchFamily="34" charset="0"/>
              </a:rPr>
              <a:t>Tab expansion for R functions, function arguments and file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D005A"/>
                </a:solidFill>
                <a:latin typeface="Trebuchet MS" panose="020B0703020202090204" pitchFamily="34" charset="0"/>
              </a:rPr>
              <a:t>Some or all of the commands can be selected and run at the console, either via the Run-Button at the top of the editor pane, or by pressing Ctrl-Return at the same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D005A"/>
                </a:solidFill>
                <a:latin typeface="Trebuchet MS" panose="020B0703020202090204" pitchFamily="34" charset="0"/>
              </a:rPr>
              <a:t>Once the R script with the recycled commands has been generated, it should be save directly under a suitable file name with the extension .R. </a:t>
            </a:r>
            <a:endParaRPr lang="en-US" sz="1600" dirty="0">
              <a:solidFill>
                <a:srgbClr val="8D005A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84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474E-8B28-C646-A465-70AA8434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CB47E-B6F1-5A42-9501-2100D8B4B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6BA3-F944-2348-84FF-453156F8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7B31-96BB-E546-816F-7A747592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54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F9D1B-61A3-E248-9FA1-7BCF86015E90}"/>
              </a:ext>
            </a:extLst>
          </p:cNvPr>
          <p:cNvSpPr/>
          <p:nvPr/>
        </p:nvSpPr>
        <p:spPr>
          <a:xfrm>
            <a:off x="221232" y="971550"/>
            <a:ext cx="3657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Comments are text in the script that is </a:t>
            </a:r>
            <a:r>
              <a:rPr lang="en-US" sz="1800" u="sng" dirty="0">
                <a:solidFill>
                  <a:srgbClr val="8D005A"/>
                </a:solidFill>
                <a:latin typeface="Trebuchet MS" panose="020B0703020202090204" pitchFamily="34" charset="0"/>
              </a:rPr>
              <a:t>ignored when the commands are run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: this is information that helps the person reading, editing or running the script to understand what it does, and how it does it. Comments </a:t>
            </a:r>
            <a:r>
              <a:rPr lang="en-US" sz="1800" u="sng" dirty="0">
                <a:solidFill>
                  <a:srgbClr val="8D005A"/>
                </a:solidFill>
                <a:latin typeface="Trebuchet MS" panose="020B0703020202090204" pitchFamily="34" charset="0"/>
              </a:rPr>
              <a:t>provide context 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and are crucial for making an analysis script </a:t>
            </a:r>
            <a:r>
              <a:rPr lang="en-US" sz="1800" i="1" dirty="0">
                <a:solidFill>
                  <a:srgbClr val="8D005A"/>
                </a:solidFill>
                <a:latin typeface="Trebuchet MS" panose="020B0703020202090204" pitchFamily="34" charset="0"/>
              </a:rPr>
              <a:t>easily </a:t>
            </a:r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replicable and modifiable. </a:t>
            </a:r>
          </a:p>
          <a:p>
            <a:endParaRPr lang="en-US" sz="1800" dirty="0">
              <a:solidFill>
                <a:srgbClr val="8D005A"/>
              </a:solidFill>
              <a:effectLst/>
              <a:latin typeface="Trebuchet MS" panose="020B0703020202090204" pitchFamily="34" charset="0"/>
            </a:endParaRPr>
          </a:p>
          <a:p>
            <a:r>
              <a:rPr lang="en-US" sz="1800" dirty="0">
                <a:solidFill>
                  <a:srgbClr val="8D005A"/>
                </a:solidFill>
                <a:latin typeface="Trebuchet MS" panose="020B0703020202090204" pitchFamily="34" charset="0"/>
              </a:rPr>
              <a:t># added by a hashtag</a:t>
            </a:r>
            <a:endParaRPr lang="en-US" sz="1800" dirty="0">
              <a:solidFill>
                <a:srgbClr val="8D005A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610344-54F6-A847-BBED-85679375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50" y="1074117"/>
            <a:ext cx="5396050" cy="29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1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63D2-980F-684B-A50E-3D27F1A3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Condensed"/>
              </a:rPr>
              <a:t>Running a script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EF6D8-5767-D741-8B8C-601AFBF89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1EE00-4DB4-6443-899E-CF3A2EE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A1342-3697-C340-9CE0-4405E79F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55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70168-4559-6B45-BF35-D75C5D827A93}"/>
              </a:ext>
            </a:extLst>
          </p:cNvPr>
          <p:cNvSpPr/>
          <p:nvPr/>
        </p:nvSpPr>
        <p:spPr>
          <a:xfrm>
            <a:off x="234200" y="768127"/>
            <a:ext cx="7391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 saved R script can always be opened in RStudio (as a tab in the editor pane),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The code can be selected and run via the Run-button (also Command + Enter).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The whole script (from first to last command) can be run via the Source-menu, or the source-command in the console.</a:t>
            </a:r>
            <a:endParaRPr lang="en-US" dirty="0">
              <a:latin typeface="Trebuchet MS" panose="020B070302020209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6EE192-7258-954C-A109-4BA1E592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916" y="3374373"/>
            <a:ext cx="5680027" cy="110829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E78427F1-A9EC-BA49-8D0D-D675BE97A7E8}"/>
              </a:ext>
            </a:extLst>
          </p:cNvPr>
          <p:cNvSpPr/>
          <p:nvPr/>
        </p:nvSpPr>
        <p:spPr bwMode="auto">
          <a:xfrm>
            <a:off x="7625600" y="2890157"/>
            <a:ext cx="451600" cy="484216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BC0D24D-B28D-B14E-B602-61F39CD34254}"/>
              </a:ext>
            </a:extLst>
          </p:cNvPr>
          <p:cNvSpPr/>
          <p:nvPr/>
        </p:nvSpPr>
        <p:spPr bwMode="auto">
          <a:xfrm>
            <a:off x="8528945" y="2890157"/>
            <a:ext cx="451600" cy="484216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402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DAE9-8E29-9941-A86B-8A4DF861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script to draft report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5FBD-FF39-E14D-8496-A098EE01E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30" y="976654"/>
            <a:ext cx="8631243" cy="31901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 script can be converted into a draft report by clicking the </a:t>
            </a:r>
            <a:r>
              <a:rPr lang="en-US" i="1" dirty="0">
                <a:solidFill>
                  <a:srgbClr val="8D005A"/>
                </a:solidFill>
                <a:latin typeface="Trebuchet MS" panose="020B0703020202090204" pitchFamily="34" charset="0"/>
              </a:rPr>
              <a:t>Compile </a:t>
            </a: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at the top of the pane. This allows you choose an output format (HTML, PDF, Word), and will then 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Run all commands in the script.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Collect all output generated by these commands, both graphical and numerical.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Combine all the comments, code and results in one document. </a:t>
            </a:r>
          </a:p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Convert that document to the chosen format.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75D32-EC6F-074E-A4AC-AB1CB4908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B4E3F-C7F8-7D48-91A1-CCC32DB9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3E33-BF23-DF44-AE6E-421F844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56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4CC12-84AB-7147-BC5F-03C67461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62" y="3908785"/>
            <a:ext cx="5553456" cy="51612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80784EA-F67B-9F4B-B7BA-A20F78F3CB1E}"/>
              </a:ext>
            </a:extLst>
          </p:cNvPr>
          <p:cNvSpPr/>
          <p:nvPr/>
        </p:nvSpPr>
        <p:spPr bwMode="auto">
          <a:xfrm rot="12681605">
            <a:off x="4800600" y="4400550"/>
            <a:ext cx="304800" cy="387683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78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AEE0-1229-4F48-B57A-44A36116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R Markdown 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br>
              <a:rPr lang="en-US" dirty="0">
                <a:latin typeface="Trebuchet MS" panose="020B0703020202090204" pitchFamily="34" charset="0"/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96E32-A5C9-4A47-8454-7418BAD64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DB438-F0C1-2E41-9E33-1C3AE056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87D1-B424-F143-9D46-802D2A9E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57</a:t>
            </a:fld>
            <a:endParaRPr lang="sv-SE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7FEC6A9-7BCC-0E4C-ABD4-9AC09DE4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550" y="147561"/>
            <a:ext cx="5366500" cy="221877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8B35996-81B7-524A-9D32-8DEA339D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75" y="2777163"/>
            <a:ext cx="2845636" cy="217674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62B5527-63AA-964C-9848-83533CA2DAF5}"/>
              </a:ext>
            </a:extLst>
          </p:cNvPr>
          <p:cNvSpPr/>
          <p:nvPr/>
        </p:nvSpPr>
        <p:spPr bwMode="auto">
          <a:xfrm>
            <a:off x="5638800" y="2067856"/>
            <a:ext cx="762000" cy="769190"/>
          </a:xfrm>
          <a:prstGeom prst="downArrow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D87CB-861B-2946-A4AA-A202DB924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1" y="1290912"/>
            <a:ext cx="3027610" cy="33473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8B5058-217D-CB45-A689-31F21B9B96E7}"/>
              </a:ext>
            </a:extLst>
          </p:cNvPr>
          <p:cNvSpPr/>
          <p:nvPr/>
        </p:nvSpPr>
        <p:spPr bwMode="auto">
          <a:xfrm>
            <a:off x="2057400" y="2046658"/>
            <a:ext cx="990600" cy="1440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620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AEA0A-1024-3149-B09D-785F0022DDEB}"/>
              </a:ext>
            </a:extLst>
          </p:cNvPr>
          <p:cNvSpPr txBox="1"/>
          <p:nvPr/>
        </p:nvSpPr>
        <p:spPr>
          <a:xfrm>
            <a:off x="762000" y="4248150"/>
            <a:ext cx="1191352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</a:rPr>
              <a:t>2024 / 11 /18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61B1B3-D332-0540-A88E-C26458858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71750"/>
            <a:ext cx="3200400" cy="533400"/>
          </a:xfrm>
        </p:spPr>
        <p:txBody>
          <a:bodyPr/>
          <a:lstStyle/>
          <a:p>
            <a:r>
              <a:rPr lang="en-US" sz="2800" dirty="0"/>
              <a:t>Exercises part3</a:t>
            </a:r>
          </a:p>
        </p:txBody>
      </p:sp>
    </p:spTree>
    <p:extLst>
      <p:ext uri="{BB962C8B-B14F-4D97-AF65-F5344CB8AC3E}">
        <p14:creationId xmlns:p14="http://schemas.microsoft.com/office/powerpoint/2010/main" val="976067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0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CC5066-7A84-4F45-BB55-8F7CAEB6B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1962150"/>
            <a:ext cx="3124200" cy="857250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924F9-3805-FD48-A83E-7E9EC8267619}"/>
              </a:ext>
            </a:extLst>
          </p:cNvPr>
          <p:cNvSpPr/>
          <p:nvPr/>
        </p:nvSpPr>
        <p:spPr>
          <a:xfrm>
            <a:off x="381000" y="3028950"/>
            <a:ext cx="31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cran.r-project.org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4D62D-4745-3043-9035-8F28F859E30E}"/>
              </a:ext>
            </a:extLst>
          </p:cNvPr>
          <p:cNvSpPr/>
          <p:nvPr/>
        </p:nvSpPr>
        <p:spPr>
          <a:xfrm>
            <a:off x="381000" y="3698532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posit.co</a:t>
            </a:r>
            <a:r>
              <a:rPr lang="en-US" dirty="0">
                <a:solidFill>
                  <a:schemeClr val="bg1"/>
                </a:solidFill>
              </a:rPr>
              <a:t>/download/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-desktop/</a:t>
            </a:r>
          </a:p>
        </p:txBody>
      </p:sp>
    </p:spTree>
    <p:extLst>
      <p:ext uri="{BB962C8B-B14F-4D97-AF65-F5344CB8AC3E}">
        <p14:creationId xmlns:p14="http://schemas.microsoft.com/office/powerpoint/2010/main" val="405521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A1B1E4-6FAE-4E46-9514-D6421A0A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0106" y="181699"/>
            <a:ext cx="7023788" cy="441093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9DD68-CB1C-C644-9B9F-1489511D8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FEBC3-1529-5744-961D-86F583BF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472EC-6098-7A47-950B-859ED333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086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28AD-21ED-AE42-B712-FB7505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7" y="11430"/>
            <a:ext cx="8632045" cy="857250"/>
          </a:xfrm>
        </p:spPr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EF5F-F190-DD46-B5A4-E9182850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3" y="768127"/>
            <a:ext cx="8631243" cy="319019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Start RStudio </a:t>
            </a:r>
          </a:p>
          <a:p>
            <a:pPr>
              <a:buAutoNum type="arabicPeriod"/>
            </a:pPr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In the console pane (at the command prompt &gt;), a steady loop: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Type input, hit return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Evaluates input and displays result(text output, plot)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Based on results, provide new input </a:t>
            </a:r>
          </a:p>
          <a:p>
            <a:pPr marL="0" indent="0">
              <a:buNone/>
            </a:pPr>
            <a:endParaRPr lang="en-US" dirty="0">
              <a:solidFill>
                <a:srgbClr val="8D005A"/>
              </a:solidFill>
              <a:latin typeface="Trebuchet MS" panose="020B070302020209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3. Quit (and save, if necessary)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5542A-CDCE-424E-B267-C6AEBAE0B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E626D-F273-114D-BBD9-FB49275C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9D0D-5FF6-8142-97E5-2F73ABA1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644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33FE-5A3A-9F4E-B10D-4DF62F9F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Karolinska Institutet - a medical university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C93C-1666-0E47-886D-D775A82D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A5A2-19A1-4CFC-BFE3-8B9C2E2B5BE0}" type="datetime1">
              <a:rPr lang="en-GB" smtClean="0"/>
              <a:t>19/11/2024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F850B-2DE3-DD46-A8E1-13EED368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A22A6-1DD7-794D-8B27-0D5634CAC5C9}"/>
              </a:ext>
            </a:extLst>
          </p:cNvPr>
          <p:cNvSpPr/>
          <p:nvPr/>
        </p:nvSpPr>
        <p:spPr>
          <a:xfrm>
            <a:off x="381000" y="376329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D005A"/>
                </a:solidFill>
                <a:latin typeface="Trebuchet MS" panose="020B0703020202090204" pitchFamily="34" charset="0"/>
              </a:rPr>
              <a:t>Text after the prompt &gt; is typed by you, text below, usually starting with [1], is output generated by R. </a:t>
            </a:r>
          </a:p>
        </p:txBody>
      </p:sp>
      <p:pic>
        <p:nvPicPr>
          <p:cNvPr id="9" name="Picture 8" descr="A white rectangular object with a black stripe&#10;&#10;Description automatically generated with medium confidence">
            <a:extLst>
              <a:ext uri="{FF2B5EF4-FFF2-40B4-BE49-F238E27FC236}">
                <a16:creationId xmlns:a16="http://schemas.microsoft.com/office/drawing/2014/main" id="{93E4F826-1CAE-2047-9DBE-7F0FFE56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33269"/>
            <a:ext cx="6888573" cy="1670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0891B-02D7-0943-890C-7B0E9ACD9B5F}"/>
              </a:ext>
            </a:extLst>
          </p:cNvPr>
          <p:cNvSpPr txBox="1"/>
          <p:nvPr/>
        </p:nvSpPr>
        <p:spPr>
          <a:xfrm>
            <a:off x="381000" y="1657350"/>
            <a:ext cx="1140056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u="sng" dirty="0">
                <a:solidFill>
                  <a:srgbClr val="8D005A"/>
                </a:solidFill>
                <a:latin typeface="Trebuchet MS" panose="020B0703020202090204" pitchFamily="34" charset="0"/>
              </a:rPr>
              <a:t>Numeric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C55D6-1CF3-8743-8DE3-EE9A96D836A3}"/>
              </a:ext>
            </a:extLst>
          </p:cNvPr>
          <p:cNvSpPr/>
          <p:nvPr/>
        </p:nvSpPr>
        <p:spPr>
          <a:xfrm>
            <a:off x="381000" y="3986383"/>
            <a:ext cx="7708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8D005A"/>
                </a:solidFill>
                <a:latin typeface="RobotoCondensed"/>
              </a:rPr>
              <a:t>Note:you</a:t>
            </a:r>
            <a:r>
              <a:rPr lang="en-US" sz="1800" dirty="0">
                <a:solidFill>
                  <a:srgbClr val="8D005A"/>
                </a:solidFill>
                <a:latin typeface="RobotoCondensed"/>
              </a:rPr>
              <a:t> can browse through previous input via the arrow keys, edit and re-use it. </a:t>
            </a:r>
            <a:endParaRPr lang="en-US" sz="1800" dirty="0">
              <a:solidFill>
                <a:srgbClr val="8D00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1681"/>
      </p:ext>
    </p:extLst>
  </p:cSld>
  <p:clrMapOvr>
    <a:masterClrMapping/>
  </p:clrMapOvr>
</p:sld>
</file>

<file path=ppt/theme/theme1.xml><?xml version="1.0" encoding="utf-8"?>
<a:theme xmlns:a="http://schemas.openxmlformats.org/drawingml/2006/main" name="16:9 Plum eng">
  <a:themeElements>
    <a:clrScheme name="K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F0433"/>
      </a:accent1>
      <a:accent2>
        <a:srgbClr val="FF876F"/>
      </a:accent2>
      <a:accent3>
        <a:srgbClr val="870052"/>
      </a:accent3>
      <a:accent4>
        <a:srgbClr val="FFDDD6"/>
      </a:accent4>
      <a:accent5>
        <a:srgbClr val="4DB5BC"/>
      </a:accent5>
      <a:accent6>
        <a:srgbClr val="CCEBED"/>
      </a:accent6>
      <a:hlink>
        <a:srgbClr val="870052"/>
      </a:hlink>
      <a:folHlink>
        <a:srgbClr val="C490AA"/>
      </a:folHlink>
    </a:clrScheme>
    <a:fontScheme name="KI PPT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  <a:txDef>
      <a:spPr>
        <a:noFill/>
        <a:ln w="6350">
          <a:solidFill>
            <a:schemeClr val="accent1"/>
          </a:solidFill>
        </a:ln>
      </a:spPr>
      <a:bodyPr wrap="none" rtlCol="0">
        <a:spAutoFit/>
      </a:bodyPr>
      <a:lstStyle>
        <a:defPPr algn="l">
          <a:defRPr sz="1400" dirty="0">
            <a:latin typeface="+mn-lt"/>
          </a:defRPr>
        </a:defPPr>
      </a:lstStyle>
    </a:tx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61B54"/>
        </a:accent1>
        <a:accent2>
          <a:srgbClr val="97D8DA"/>
        </a:accent2>
        <a:accent3>
          <a:srgbClr val="FFFFFF"/>
        </a:accent3>
        <a:accent4>
          <a:srgbClr val="000000"/>
        </a:accent4>
        <a:accent5>
          <a:srgbClr val="BDABB3"/>
        </a:accent5>
        <a:accent6>
          <a:srgbClr val="88C4C5"/>
        </a:accent6>
        <a:hlink>
          <a:srgbClr val="CF006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16_9_eng.potx" id="{DA2A8F33-ECAE-4B92-8EDE-CEEF92099690}" vid="{5CC8BC87-31CD-464A-B6AA-BD4FD30630D4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8615BE51D60BA44B86811C5F608C49E" ma:contentTypeVersion="2" ma:contentTypeDescription="Skapa ett nytt dokument." ma:contentTypeScope="" ma:versionID="d667059fad6dae1f63e9797092a95b8a">
  <xsd:schema xmlns:xsd="http://www.w3.org/2001/XMLSchema" xmlns:xs="http://www.w3.org/2001/XMLSchema" xmlns:p="http://schemas.microsoft.com/office/2006/metadata/properties" xmlns:ns2="6843b716-3f6d-4983-a753-faa1afd2f446" targetNamespace="http://schemas.microsoft.com/office/2006/metadata/properties" ma:root="true" ma:fieldsID="5d1e914f83464b7ec701aba093d4bb6f" ns2:_="">
    <xsd:import namespace="6843b716-3f6d-4983-a753-faa1afd2f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3b716-3f6d-4983-a753-faa1afd2f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ADFD9A-E75D-4D0D-A586-C5F99F50BB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43b716-3f6d-4983-a753-faa1afd2f4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F65B8F-D93C-40E8-B0A8-B47B0FBBDC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79469-2F05-42F0-ADD1-5263841AE7B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16:9 Plum eng</Template>
  <TotalTime>1168</TotalTime>
  <Words>2819</Words>
  <Application>Microsoft Macintosh PowerPoint</Application>
  <PresentationFormat>On-screen Show (16:9)</PresentationFormat>
  <Paragraphs>413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DM Sans</vt:lpstr>
      <vt:lpstr>DM Sans Medium</vt:lpstr>
      <vt:lpstr>RobotoCondensed</vt:lpstr>
      <vt:lpstr>SFTT1000</vt:lpstr>
      <vt:lpstr>Times</vt:lpstr>
      <vt:lpstr>Trebuchet MS</vt:lpstr>
      <vt:lpstr>Wingdings</vt:lpstr>
      <vt:lpstr>16:9 Plum eng</vt:lpstr>
      <vt:lpstr>Introduction to R</vt:lpstr>
      <vt:lpstr>What is R?</vt:lpstr>
      <vt:lpstr>PowerPoint Presentation</vt:lpstr>
      <vt:lpstr>PowerPoint Presentation</vt:lpstr>
      <vt:lpstr>PowerPoint Presentation</vt:lpstr>
      <vt:lpstr>Open Rstudio</vt:lpstr>
      <vt:lpstr>PowerPoint Presentation</vt:lpstr>
      <vt:lpstr>Basic workflow</vt:lpstr>
      <vt:lpstr>PowerPoint Presentation</vt:lpstr>
      <vt:lpstr>PowerPoint Presentation</vt:lpstr>
      <vt:lpstr>PowerPoint Presentation</vt:lpstr>
      <vt:lpstr>Functions</vt:lpstr>
      <vt:lpstr>Examples of functions</vt:lpstr>
      <vt:lpstr>PowerPoint Presentation</vt:lpstr>
      <vt:lpstr>TAB</vt:lpstr>
      <vt:lpstr>Objects</vt:lpstr>
      <vt:lpstr>Objects</vt:lpstr>
      <vt:lpstr>Object naming</vt:lpstr>
      <vt:lpstr>Examples of objects</vt:lpstr>
      <vt:lpstr>Environment</vt:lpstr>
      <vt:lpstr>PowerPoint Presentation</vt:lpstr>
      <vt:lpstr>PowerPoint Presentation</vt:lpstr>
      <vt:lpstr>Combining all together</vt:lpstr>
      <vt:lpstr>PowerPoint Presentation</vt:lpstr>
      <vt:lpstr>PowerPoint Presentation</vt:lpstr>
      <vt:lpstr>Basic data types (n = 1)</vt:lpstr>
      <vt:lpstr>Basic data structures (n &gt; 1) </vt:lpstr>
      <vt:lpstr>Functions on vectors</vt:lpstr>
      <vt:lpstr>Character vectors</vt:lpstr>
      <vt:lpstr>Factors</vt:lpstr>
      <vt:lpstr>Rectangular structure: data frame  </vt:lpstr>
      <vt:lpstr>Data frame manipulation</vt:lpstr>
      <vt:lpstr>Rectangular structure: matrix (all values are of the same data type)  </vt:lpstr>
      <vt:lpstr>Lists</vt:lpstr>
      <vt:lpstr>PowerPoint Presentation</vt:lpstr>
      <vt:lpstr>Reading and manipulating files</vt:lpstr>
      <vt:lpstr>Basic data format</vt:lpstr>
      <vt:lpstr>Wide vs Long format</vt:lpstr>
      <vt:lpstr>Working directory</vt:lpstr>
      <vt:lpstr>Structure function</vt:lpstr>
      <vt:lpstr>Summary function</vt:lpstr>
      <vt:lpstr>Plots (base graphics, other powerful approach is ggplot2) </vt:lpstr>
      <vt:lpstr>Plots</vt:lpstr>
      <vt:lpstr>Statistical test</vt:lpstr>
      <vt:lpstr>Export results</vt:lpstr>
      <vt:lpstr>Shut down R  </vt:lpstr>
      <vt:lpstr>Save</vt:lpstr>
      <vt:lpstr>R packages</vt:lpstr>
      <vt:lpstr>Install packages</vt:lpstr>
      <vt:lpstr>PowerPoint Presentation</vt:lpstr>
      <vt:lpstr>Popular packages</vt:lpstr>
      <vt:lpstr>Scripts</vt:lpstr>
      <vt:lpstr>Scripts</vt:lpstr>
      <vt:lpstr>Scripts</vt:lpstr>
      <vt:lpstr>Running a script  </vt:lpstr>
      <vt:lpstr>From script to draft report  </vt:lpstr>
      <vt:lpstr>R Markdown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Ioannis Siavelis</dc:creator>
  <cp:lastModifiedBy>Ioannis Siavelis</cp:lastModifiedBy>
  <cp:revision>47</cp:revision>
  <cp:lastPrinted>2005-09-23T14:22:03Z</cp:lastPrinted>
  <dcterms:created xsi:type="dcterms:W3CDTF">2023-11-21T03:11:37Z</dcterms:created>
  <dcterms:modified xsi:type="dcterms:W3CDTF">2024-11-19T07:40:30Z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0x010100B8615BE51D60BA44B86811C5F608C49E</vt:lpwstr>
  </property>
</Properties>
</file>